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diagrams/colors9.xml" ContentType="application/vnd.openxmlformats-officedocument.drawingml.diagramColors+xml"/>
  <Default Extension="wdp" ContentType="image/vnd.ms-photo"/>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464" r:id="rId2"/>
    <p:sldId id="653" r:id="rId3"/>
    <p:sldId id="607" r:id="rId4"/>
    <p:sldId id="729" r:id="rId5"/>
    <p:sldId id="730" r:id="rId6"/>
    <p:sldId id="731" r:id="rId7"/>
    <p:sldId id="655" r:id="rId8"/>
    <p:sldId id="736" r:id="rId9"/>
    <p:sldId id="737" r:id="rId10"/>
    <p:sldId id="732" r:id="rId11"/>
    <p:sldId id="738" r:id="rId12"/>
    <p:sldId id="739" r:id="rId13"/>
    <p:sldId id="722" r:id="rId14"/>
    <p:sldId id="740" r:id="rId15"/>
    <p:sldId id="741" r:id="rId16"/>
    <p:sldId id="742" r:id="rId17"/>
    <p:sldId id="743" r:id="rId18"/>
    <p:sldId id="744" r:id="rId19"/>
    <p:sldId id="745" r:id="rId20"/>
    <p:sldId id="747" r:id="rId21"/>
    <p:sldId id="748" r:id="rId22"/>
    <p:sldId id="749" r:id="rId23"/>
    <p:sldId id="750" r:id="rId24"/>
    <p:sldId id="751" r:id="rId25"/>
    <p:sldId id="752" r:id="rId26"/>
    <p:sldId id="753" r:id="rId27"/>
    <p:sldId id="754" r:id="rId28"/>
    <p:sldId id="755" r:id="rId29"/>
    <p:sldId id="756" r:id="rId30"/>
    <p:sldId id="757" r:id="rId31"/>
    <p:sldId id="770" r:id="rId32"/>
    <p:sldId id="759" r:id="rId33"/>
    <p:sldId id="760" r:id="rId34"/>
    <p:sldId id="761" r:id="rId35"/>
    <p:sldId id="762" r:id="rId36"/>
    <p:sldId id="763" r:id="rId37"/>
    <p:sldId id="764" r:id="rId38"/>
    <p:sldId id="771" r:id="rId39"/>
    <p:sldId id="765" r:id="rId40"/>
    <p:sldId id="766" r:id="rId41"/>
    <p:sldId id="767" r:id="rId42"/>
    <p:sldId id="768" r:id="rId43"/>
    <p:sldId id="769" r:id="rId44"/>
  </p:sldIdLst>
  <p:sldSz cx="9144000" cy="6858000" type="screen4x3"/>
  <p:notesSz cx="9926638" cy="6797675"/>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E1ACA9"/>
    <a:srgbClr val="DDDDDD"/>
    <a:srgbClr val="B6B6B6"/>
    <a:srgbClr val="B45608"/>
    <a:srgbClr val="E86E0A"/>
    <a:srgbClr val="ADADAD"/>
    <a:srgbClr val="BF5B09"/>
    <a:srgbClr val="F6F000"/>
    <a:srgbClr val="DBD600"/>
    <a:srgbClr val="93095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2017" autoAdjust="0"/>
    <p:restoredTop sz="99543" autoAdjust="0"/>
  </p:normalViewPr>
  <p:slideViewPr>
    <p:cSldViewPr>
      <p:cViewPr>
        <p:scale>
          <a:sx n="100" d="100"/>
          <a:sy n="100" d="100"/>
        </p:scale>
        <p:origin x="-282" y="5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90E01-1E6B-4B60-976B-C8BE05F6A6CC}" type="doc">
      <dgm:prSet loTypeId="urn:microsoft.com/office/officeart/2005/8/layout/hierarchy3" loCatId="hierarchy" qsTypeId="urn:microsoft.com/office/officeart/2005/8/quickstyle/simple2" qsCatId="simple" csTypeId="urn:microsoft.com/office/officeart/2005/8/colors/accent2_1" csCatId="accent2" phldr="1"/>
      <dgm:spPr/>
      <dgm:t>
        <a:bodyPr/>
        <a:lstStyle/>
        <a:p>
          <a:endParaRPr lang="tr-TR"/>
        </a:p>
      </dgm:t>
    </dgm:pt>
    <dgm:pt modelId="{0C2C66C9-C191-4A5A-8CF7-EBDDE36AC4A3}">
      <dgm:prSet custT="1"/>
      <dgm:spPr/>
      <dgm:t>
        <a:bodyPr/>
        <a:lstStyle/>
        <a:p>
          <a:r>
            <a:rPr lang="tr-TR" sz="2400" b="1" dirty="0" smtClean="0">
              <a:latin typeface="Arial" pitchFamily="34" charset="0"/>
              <a:cs typeface="Arial" pitchFamily="34" charset="0"/>
            </a:rPr>
            <a:t>Üniversite Proje Yarışmaları</a:t>
          </a:r>
          <a:endParaRPr lang="tr-TR" sz="2400" b="1" dirty="0">
            <a:latin typeface="Arial" pitchFamily="34" charset="0"/>
            <a:cs typeface="Arial" pitchFamily="34" charset="0"/>
          </a:endParaRPr>
        </a:p>
      </dgm:t>
    </dgm:pt>
    <dgm:pt modelId="{67BF528C-35A9-4E55-92EB-B213401E02BD}" type="parTrans" cxnId="{5A67692D-5DC5-4E13-9A06-D7B1B11A2A26}">
      <dgm:prSet/>
      <dgm:spPr/>
      <dgm:t>
        <a:bodyPr/>
        <a:lstStyle/>
        <a:p>
          <a:endParaRPr lang="tr-TR" sz="1600">
            <a:latin typeface="Arial" pitchFamily="34" charset="0"/>
            <a:cs typeface="Arial" pitchFamily="34" charset="0"/>
          </a:endParaRPr>
        </a:p>
      </dgm:t>
    </dgm:pt>
    <dgm:pt modelId="{F3E2E931-33D3-426C-9383-046B31923499}" type="sibTrans" cxnId="{5A67692D-5DC5-4E13-9A06-D7B1B11A2A26}">
      <dgm:prSet/>
      <dgm:spPr/>
      <dgm:t>
        <a:bodyPr/>
        <a:lstStyle/>
        <a:p>
          <a:endParaRPr lang="tr-TR" sz="1600">
            <a:latin typeface="Arial" pitchFamily="34" charset="0"/>
            <a:cs typeface="Arial" pitchFamily="34" charset="0"/>
          </a:endParaRPr>
        </a:p>
      </dgm:t>
    </dgm:pt>
    <dgm:pt modelId="{4B63DC03-F3B5-4BB6-AB89-D9E99650901D}">
      <dgm:prSet custT="1"/>
      <dgm:spPr>
        <a:noFill/>
      </dgm:spPr>
      <dgm:t>
        <a:bodyPr/>
        <a:lstStyle/>
        <a:p>
          <a:r>
            <a:rPr lang="tr-TR" altLang="tr-TR" sz="1800" b="1" i="0" dirty="0" smtClean="0">
              <a:latin typeface="Arial" pitchFamily="34" charset="0"/>
              <a:cs typeface="Arial" pitchFamily="34" charset="0"/>
            </a:rPr>
            <a:t>2241 Özel Sektöre Yönelik Lisans Bitirme Tezleri Yarışması</a:t>
          </a:r>
          <a:endParaRPr lang="tr-TR" sz="1800" b="1" i="0" dirty="0">
            <a:latin typeface="Arial" pitchFamily="34" charset="0"/>
            <a:cs typeface="Arial" pitchFamily="34" charset="0"/>
          </a:endParaRPr>
        </a:p>
      </dgm:t>
    </dgm:pt>
    <dgm:pt modelId="{735FCB39-CAE6-415F-92D2-6E276C2A289C}" type="parTrans" cxnId="{D935F670-B9F4-491D-B33D-818440B9CA1C}">
      <dgm:prSet/>
      <dgm:spPr/>
      <dgm:t>
        <a:bodyPr/>
        <a:lstStyle/>
        <a:p>
          <a:endParaRPr lang="tr-TR" sz="1600">
            <a:latin typeface="Arial" pitchFamily="34" charset="0"/>
            <a:cs typeface="Arial" pitchFamily="34" charset="0"/>
          </a:endParaRPr>
        </a:p>
      </dgm:t>
    </dgm:pt>
    <dgm:pt modelId="{27B3ACA4-BA14-4022-85A8-ED4FB97EEAA3}" type="sibTrans" cxnId="{D935F670-B9F4-491D-B33D-818440B9CA1C}">
      <dgm:prSet/>
      <dgm:spPr/>
      <dgm:t>
        <a:bodyPr/>
        <a:lstStyle/>
        <a:p>
          <a:endParaRPr lang="tr-TR" sz="1600">
            <a:latin typeface="Arial" pitchFamily="34" charset="0"/>
            <a:cs typeface="Arial" pitchFamily="34" charset="0"/>
          </a:endParaRPr>
        </a:p>
      </dgm:t>
    </dgm:pt>
    <dgm:pt modelId="{173C2169-A87F-45C2-9CAD-BF3B5DE3108F}">
      <dgm:prSet custT="1"/>
      <dgm:spPr>
        <a:noFill/>
      </dgm:spPr>
      <dgm:t>
        <a:bodyPr/>
        <a:lstStyle/>
        <a:p>
          <a:r>
            <a:rPr lang="tr-TR" sz="1800" b="1" i="0" dirty="0" smtClean="0">
              <a:latin typeface="Arial" pitchFamily="34" charset="0"/>
              <a:cs typeface="Arial" pitchFamily="34" charset="0"/>
            </a:rPr>
            <a:t>2242 Öncelikli Alanlarda Üniversite Öğrencileri Proje Yarışması</a:t>
          </a:r>
          <a:endParaRPr lang="tr-TR" sz="1800" b="1" i="0" dirty="0">
            <a:latin typeface="Arial" pitchFamily="34" charset="0"/>
            <a:cs typeface="Arial" pitchFamily="34" charset="0"/>
          </a:endParaRPr>
        </a:p>
      </dgm:t>
    </dgm:pt>
    <dgm:pt modelId="{329CE6AB-0992-4266-9142-014EA61A39AD}" type="parTrans" cxnId="{31ABA1EC-418C-41B1-B885-43A78F49A1A8}">
      <dgm:prSet/>
      <dgm:spPr/>
      <dgm:t>
        <a:bodyPr/>
        <a:lstStyle/>
        <a:p>
          <a:endParaRPr lang="tr-TR" sz="1600">
            <a:latin typeface="Arial" pitchFamily="34" charset="0"/>
            <a:cs typeface="Arial" pitchFamily="34" charset="0"/>
          </a:endParaRPr>
        </a:p>
      </dgm:t>
    </dgm:pt>
    <dgm:pt modelId="{C8648155-A195-4F0F-8FEA-2728A0AD7F03}" type="sibTrans" cxnId="{31ABA1EC-418C-41B1-B885-43A78F49A1A8}">
      <dgm:prSet/>
      <dgm:spPr/>
      <dgm:t>
        <a:bodyPr/>
        <a:lstStyle/>
        <a:p>
          <a:endParaRPr lang="tr-TR" sz="1600">
            <a:latin typeface="Arial" pitchFamily="34" charset="0"/>
            <a:cs typeface="Arial" pitchFamily="34" charset="0"/>
          </a:endParaRPr>
        </a:p>
      </dgm:t>
    </dgm:pt>
    <dgm:pt modelId="{17036E74-425C-4C3F-B5F3-108817628ECC}">
      <dgm:prSet custT="1"/>
      <dgm:spPr>
        <a:noFill/>
      </dgm:spPr>
      <dgm:t>
        <a:bodyPr/>
        <a:lstStyle/>
        <a:p>
          <a:r>
            <a:rPr lang="tr-TR" sz="1800" b="1" i="0" dirty="0" smtClean="0">
              <a:solidFill>
                <a:srgbClr val="C00000"/>
              </a:solidFill>
              <a:latin typeface="Arial" pitchFamily="34" charset="0"/>
              <a:cs typeface="Arial" pitchFamily="34" charset="0"/>
            </a:rPr>
            <a:t>2238 Girişimcilik ve Yenilikçilik Yarışması</a:t>
          </a:r>
          <a:endParaRPr lang="tr-TR" sz="1800" b="1" i="0" dirty="0">
            <a:solidFill>
              <a:srgbClr val="C00000"/>
            </a:solidFill>
            <a:latin typeface="Arial" pitchFamily="34" charset="0"/>
            <a:cs typeface="Arial" pitchFamily="34" charset="0"/>
          </a:endParaRPr>
        </a:p>
      </dgm:t>
    </dgm:pt>
    <dgm:pt modelId="{926E9AB2-60AB-4F62-8F67-318F82963110}" type="parTrans" cxnId="{1E06B3D2-54F0-4620-BF07-D3B2D9DD2DD0}">
      <dgm:prSet/>
      <dgm:spPr/>
      <dgm:t>
        <a:bodyPr/>
        <a:lstStyle/>
        <a:p>
          <a:endParaRPr lang="tr-TR" sz="1600">
            <a:latin typeface="Arial" pitchFamily="34" charset="0"/>
            <a:cs typeface="Arial" pitchFamily="34" charset="0"/>
          </a:endParaRPr>
        </a:p>
      </dgm:t>
    </dgm:pt>
    <dgm:pt modelId="{0D19E063-4D91-46F6-A9F4-0CAE4C6FCBF3}" type="sibTrans" cxnId="{1E06B3D2-54F0-4620-BF07-D3B2D9DD2DD0}">
      <dgm:prSet/>
      <dgm:spPr/>
      <dgm:t>
        <a:bodyPr/>
        <a:lstStyle/>
        <a:p>
          <a:endParaRPr lang="tr-TR" sz="1600">
            <a:latin typeface="Arial" pitchFamily="34" charset="0"/>
            <a:cs typeface="Arial" pitchFamily="34" charset="0"/>
          </a:endParaRPr>
        </a:p>
      </dgm:t>
    </dgm:pt>
    <dgm:pt modelId="{E2DB55D3-0B1D-4525-8FCF-B0F02AD8DD02}" type="pres">
      <dgm:prSet presAssocID="{8ED90E01-1E6B-4B60-976B-C8BE05F6A6CC}" presName="diagram" presStyleCnt="0">
        <dgm:presLayoutVars>
          <dgm:chPref val="1"/>
          <dgm:dir/>
          <dgm:animOne val="branch"/>
          <dgm:animLvl val="lvl"/>
          <dgm:resizeHandles/>
        </dgm:presLayoutVars>
      </dgm:prSet>
      <dgm:spPr/>
      <dgm:t>
        <a:bodyPr/>
        <a:lstStyle/>
        <a:p>
          <a:endParaRPr lang="tr-TR"/>
        </a:p>
      </dgm:t>
    </dgm:pt>
    <dgm:pt modelId="{72644E84-A52F-4856-AED4-90DF9882498E}" type="pres">
      <dgm:prSet presAssocID="{0C2C66C9-C191-4A5A-8CF7-EBDDE36AC4A3}" presName="root" presStyleCnt="0"/>
      <dgm:spPr/>
    </dgm:pt>
    <dgm:pt modelId="{5A9A1285-00E6-44AD-8F62-BB301A73B536}" type="pres">
      <dgm:prSet presAssocID="{0C2C66C9-C191-4A5A-8CF7-EBDDE36AC4A3}" presName="rootComposite" presStyleCnt="0"/>
      <dgm:spPr/>
    </dgm:pt>
    <dgm:pt modelId="{A44EBC12-30DF-4168-A57C-D5AFDA76E05C}" type="pres">
      <dgm:prSet presAssocID="{0C2C66C9-C191-4A5A-8CF7-EBDDE36AC4A3}" presName="rootText" presStyleLbl="node1" presStyleIdx="0" presStyleCnt="1" custScaleX="231611" custScaleY="78845"/>
      <dgm:spPr/>
      <dgm:t>
        <a:bodyPr/>
        <a:lstStyle/>
        <a:p>
          <a:endParaRPr lang="tr-TR"/>
        </a:p>
      </dgm:t>
    </dgm:pt>
    <dgm:pt modelId="{DE6983DF-3849-48A1-BCC5-D5A7DAAE24C1}" type="pres">
      <dgm:prSet presAssocID="{0C2C66C9-C191-4A5A-8CF7-EBDDE36AC4A3}" presName="rootConnector" presStyleLbl="node1" presStyleIdx="0" presStyleCnt="1"/>
      <dgm:spPr/>
      <dgm:t>
        <a:bodyPr/>
        <a:lstStyle/>
        <a:p>
          <a:endParaRPr lang="tr-TR"/>
        </a:p>
      </dgm:t>
    </dgm:pt>
    <dgm:pt modelId="{2A2F0D67-83D6-4992-9070-5D8A55AE11CB}" type="pres">
      <dgm:prSet presAssocID="{0C2C66C9-C191-4A5A-8CF7-EBDDE36AC4A3}" presName="childShape" presStyleCnt="0"/>
      <dgm:spPr/>
    </dgm:pt>
    <dgm:pt modelId="{F4930F84-154C-41BF-98E3-1845BA32776B}" type="pres">
      <dgm:prSet presAssocID="{735FCB39-CAE6-415F-92D2-6E276C2A289C}" presName="Name13" presStyleLbl="parChTrans1D2" presStyleIdx="0" presStyleCnt="3"/>
      <dgm:spPr/>
      <dgm:t>
        <a:bodyPr/>
        <a:lstStyle/>
        <a:p>
          <a:endParaRPr lang="tr-TR"/>
        </a:p>
      </dgm:t>
    </dgm:pt>
    <dgm:pt modelId="{32B60E7E-B977-4E8F-805A-EF935F6AB459}" type="pres">
      <dgm:prSet presAssocID="{4B63DC03-F3B5-4BB6-AB89-D9E99650901D}" presName="childText" presStyleLbl="bgAcc1" presStyleIdx="0" presStyleCnt="3" custScaleX="433815" custLinFactY="9056" custLinFactNeighborX="5959" custLinFactNeighborY="100000">
        <dgm:presLayoutVars>
          <dgm:bulletEnabled val="1"/>
        </dgm:presLayoutVars>
      </dgm:prSet>
      <dgm:spPr/>
      <dgm:t>
        <a:bodyPr/>
        <a:lstStyle/>
        <a:p>
          <a:endParaRPr lang="tr-TR"/>
        </a:p>
      </dgm:t>
    </dgm:pt>
    <dgm:pt modelId="{8A73BDC9-8F18-4765-8125-552603601EC8}" type="pres">
      <dgm:prSet presAssocID="{329CE6AB-0992-4266-9142-014EA61A39AD}" presName="Name13" presStyleLbl="parChTrans1D2" presStyleIdx="1" presStyleCnt="3"/>
      <dgm:spPr/>
      <dgm:t>
        <a:bodyPr/>
        <a:lstStyle/>
        <a:p>
          <a:endParaRPr lang="tr-TR"/>
        </a:p>
      </dgm:t>
    </dgm:pt>
    <dgm:pt modelId="{D4A13498-78E9-4899-ABBA-55F6578D5C8B}" type="pres">
      <dgm:prSet presAssocID="{173C2169-A87F-45C2-9CAD-BF3B5DE3108F}" presName="childText" presStyleLbl="bgAcc1" presStyleIdx="1" presStyleCnt="3" custScaleX="433815" custLinFactY="1141" custLinFactNeighborX="5959" custLinFactNeighborY="100000">
        <dgm:presLayoutVars>
          <dgm:bulletEnabled val="1"/>
        </dgm:presLayoutVars>
      </dgm:prSet>
      <dgm:spPr/>
      <dgm:t>
        <a:bodyPr/>
        <a:lstStyle/>
        <a:p>
          <a:endParaRPr lang="tr-TR"/>
        </a:p>
      </dgm:t>
    </dgm:pt>
    <dgm:pt modelId="{544C31A9-7C6C-47EA-B12A-2E4A69F7D05B}" type="pres">
      <dgm:prSet presAssocID="{926E9AB2-60AB-4F62-8F67-318F82963110}" presName="Name13" presStyleLbl="parChTrans1D2" presStyleIdx="2" presStyleCnt="3"/>
      <dgm:spPr/>
      <dgm:t>
        <a:bodyPr/>
        <a:lstStyle/>
        <a:p>
          <a:endParaRPr lang="tr-TR"/>
        </a:p>
      </dgm:t>
    </dgm:pt>
    <dgm:pt modelId="{FCF4E94D-8517-4B09-BE21-536BC40FA665}" type="pres">
      <dgm:prSet presAssocID="{17036E74-425C-4C3F-B5F3-108817628ECC}" presName="childText" presStyleLbl="bgAcc1" presStyleIdx="2" presStyleCnt="3" custScaleX="432859" custLinFactY="-100000" custLinFactNeighborX="5959" custLinFactNeighborY="-158028">
        <dgm:presLayoutVars>
          <dgm:bulletEnabled val="1"/>
        </dgm:presLayoutVars>
      </dgm:prSet>
      <dgm:spPr/>
      <dgm:t>
        <a:bodyPr/>
        <a:lstStyle/>
        <a:p>
          <a:endParaRPr lang="tr-TR"/>
        </a:p>
      </dgm:t>
    </dgm:pt>
  </dgm:ptLst>
  <dgm:cxnLst>
    <dgm:cxn modelId="{1E06B3D2-54F0-4620-BF07-D3B2D9DD2DD0}" srcId="{0C2C66C9-C191-4A5A-8CF7-EBDDE36AC4A3}" destId="{17036E74-425C-4C3F-B5F3-108817628ECC}" srcOrd="2" destOrd="0" parTransId="{926E9AB2-60AB-4F62-8F67-318F82963110}" sibTransId="{0D19E063-4D91-46F6-A9F4-0CAE4C6FCBF3}"/>
    <dgm:cxn modelId="{2E94D1E4-C62E-45AF-82B8-E13209963845}" type="presOf" srcId="{0C2C66C9-C191-4A5A-8CF7-EBDDE36AC4A3}" destId="{DE6983DF-3849-48A1-BCC5-D5A7DAAE24C1}" srcOrd="1" destOrd="0" presId="urn:microsoft.com/office/officeart/2005/8/layout/hierarchy3"/>
    <dgm:cxn modelId="{67C7E734-EA06-4E85-B332-77DCF89CC461}" type="presOf" srcId="{4B63DC03-F3B5-4BB6-AB89-D9E99650901D}" destId="{32B60E7E-B977-4E8F-805A-EF935F6AB459}" srcOrd="0" destOrd="0" presId="urn:microsoft.com/office/officeart/2005/8/layout/hierarchy3"/>
    <dgm:cxn modelId="{667680DE-C5F5-47D6-A5CC-004CAF0B2D55}" type="presOf" srcId="{8ED90E01-1E6B-4B60-976B-C8BE05F6A6CC}" destId="{E2DB55D3-0B1D-4525-8FCF-B0F02AD8DD02}" srcOrd="0" destOrd="0" presId="urn:microsoft.com/office/officeart/2005/8/layout/hierarchy3"/>
    <dgm:cxn modelId="{3EBE1002-8710-4C9F-969B-9A4965206622}" type="presOf" srcId="{926E9AB2-60AB-4F62-8F67-318F82963110}" destId="{544C31A9-7C6C-47EA-B12A-2E4A69F7D05B}" srcOrd="0" destOrd="0" presId="urn:microsoft.com/office/officeart/2005/8/layout/hierarchy3"/>
    <dgm:cxn modelId="{D935F670-B9F4-491D-B33D-818440B9CA1C}" srcId="{0C2C66C9-C191-4A5A-8CF7-EBDDE36AC4A3}" destId="{4B63DC03-F3B5-4BB6-AB89-D9E99650901D}" srcOrd="0" destOrd="0" parTransId="{735FCB39-CAE6-415F-92D2-6E276C2A289C}" sibTransId="{27B3ACA4-BA14-4022-85A8-ED4FB97EEAA3}"/>
    <dgm:cxn modelId="{A634067D-1FA3-4454-A295-42E5B5A74F8A}" type="presOf" srcId="{173C2169-A87F-45C2-9CAD-BF3B5DE3108F}" destId="{D4A13498-78E9-4899-ABBA-55F6578D5C8B}" srcOrd="0" destOrd="0" presId="urn:microsoft.com/office/officeart/2005/8/layout/hierarchy3"/>
    <dgm:cxn modelId="{462FD504-368E-47B0-9AAF-8059770BA9CD}" type="presOf" srcId="{0C2C66C9-C191-4A5A-8CF7-EBDDE36AC4A3}" destId="{A44EBC12-30DF-4168-A57C-D5AFDA76E05C}" srcOrd="0" destOrd="0" presId="urn:microsoft.com/office/officeart/2005/8/layout/hierarchy3"/>
    <dgm:cxn modelId="{5A67692D-5DC5-4E13-9A06-D7B1B11A2A26}" srcId="{8ED90E01-1E6B-4B60-976B-C8BE05F6A6CC}" destId="{0C2C66C9-C191-4A5A-8CF7-EBDDE36AC4A3}" srcOrd="0" destOrd="0" parTransId="{67BF528C-35A9-4E55-92EB-B213401E02BD}" sibTransId="{F3E2E931-33D3-426C-9383-046B31923499}"/>
    <dgm:cxn modelId="{FA2C8918-92B7-4EDC-B97E-D80A34A35C13}" type="presOf" srcId="{329CE6AB-0992-4266-9142-014EA61A39AD}" destId="{8A73BDC9-8F18-4765-8125-552603601EC8}" srcOrd="0" destOrd="0" presId="urn:microsoft.com/office/officeart/2005/8/layout/hierarchy3"/>
    <dgm:cxn modelId="{E5147555-2BF1-41A1-A673-17950FE9E1AB}" type="presOf" srcId="{17036E74-425C-4C3F-B5F3-108817628ECC}" destId="{FCF4E94D-8517-4B09-BE21-536BC40FA665}" srcOrd="0" destOrd="0" presId="urn:microsoft.com/office/officeart/2005/8/layout/hierarchy3"/>
    <dgm:cxn modelId="{31ABA1EC-418C-41B1-B885-43A78F49A1A8}" srcId="{0C2C66C9-C191-4A5A-8CF7-EBDDE36AC4A3}" destId="{173C2169-A87F-45C2-9CAD-BF3B5DE3108F}" srcOrd="1" destOrd="0" parTransId="{329CE6AB-0992-4266-9142-014EA61A39AD}" sibTransId="{C8648155-A195-4F0F-8FEA-2728A0AD7F03}"/>
    <dgm:cxn modelId="{5EF1BA2B-B329-4E49-80AF-27A319DB485A}" type="presOf" srcId="{735FCB39-CAE6-415F-92D2-6E276C2A289C}" destId="{F4930F84-154C-41BF-98E3-1845BA32776B}" srcOrd="0" destOrd="0" presId="urn:microsoft.com/office/officeart/2005/8/layout/hierarchy3"/>
    <dgm:cxn modelId="{B73BF308-D01B-445D-B1D8-2429CDBC301D}" type="presParOf" srcId="{E2DB55D3-0B1D-4525-8FCF-B0F02AD8DD02}" destId="{72644E84-A52F-4856-AED4-90DF9882498E}" srcOrd="0" destOrd="0" presId="urn:microsoft.com/office/officeart/2005/8/layout/hierarchy3"/>
    <dgm:cxn modelId="{7017283C-2561-40C8-9383-A38161F92235}" type="presParOf" srcId="{72644E84-A52F-4856-AED4-90DF9882498E}" destId="{5A9A1285-00E6-44AD-8F62-BB301A73B536}" srcOrd="0" destOrd="0" presId="urn:microsoft.com/office/officeart/2005/8/layout/hierarchy3"/>
    <dgm:cxn modelId="{22F35B82-2EB5-48CE-BD6C-204FF869F1EB}" type="presParOf" srcId="{5A9A1285-00E6-44AD-8F62-BB301A73B536}" destId="{A44EBC12-30DF-4168-A57C-D5AFDA76E05C}" srcOrd="0" destOrd="0" presId="urn:microsoft.com/office/officeart/2005/8/layout/hierarchy3"/>
    <dgm:cxn modelId="{D50BDC41-CD2E-414A-9ECF-F746FB38E6D4}" type="presParOf" srcId="{5A9A1285-00E6-44AD-8F62-BB301A73B536}" destId="{DE6983DF-3849-48A1-BCC5-D5A7DAAE24C1}" srcOrd="1" destOrd="0" presId="urn:microsoft.com/office/officeart/2005/8/layout/hierarchy3"/>
    <dgm:cxn modelId="{8D40DF65-01B5-4573-9C50-168E19C15461}" type="presParOf" srcId="{72644E84-A52F-4856-AED4-90DF9882498E}" destId="{2A2F0D67-83D6-4992-9070-5D8A55AE11CB}" srcOrd="1" destOrd="0" presId="urn:microsoft.com/office/officeart/2005/8/layout/hierarchy3"/>
    <dgm:cxn modelId="{95C3B889-03F6-4EAB-8E8F-1565A6E1147B}" type="presParOf" srcId="{2A2F0D67-83D6-4992-9070-5D8A55AE11CB}" destId="{F4930F84-154C-41BF-98E3-1845BA32776B}" srcOrd="0" destOrd="0" presId="urn:microsoft.com/office/officeart/2005/8/layout/hierarchy3"/>
    <dgm:cxn modelId="{4A429D07-927A-4C80-9C06-E6B972471180}" type="presParOf" srcId="{2A2F0D67-83D6-4992-9070-5D8A55AE11CB}" destId="{32B60E7E-B977-4E8F-805A-EF935F6AB459}" srcOrd="1" destOrd="0" presId="urn:microsoft.com/office/officeart/2005/8/layout/hierarchy3"/>
    <dgm:cxn modelId="{DA92CF8A-8086-4A40-B2F2-E47EAB549418}" type="presParOf" srcId="{2A2F0D67-83D6-4992-9070-5D8A55AE11CB}" destId="{8A73BDC9-8F18-4765-8125-552603601EC8}" srcOrd="2" destOrd="0" presId="urn:microsoft.com/office/officeart/2005/8/layout/hierarchy3"/>
    <dgm:cxn modelId="{183724A2-CAA3-454C-825F-22DF4FE2E215}" type="presParOf" srcId="{2A2F0D67-83D6-4992-9070-5D8A55AE11CB}" destId="{D4A13498-78E9-4899-ABBA-55F6578D5C8B}" srcOrd="3" destOrd="0" presId="urn:microsoft.com/office/officeart/2005/8/layout/hierarchy3"/>
    <dgm:cxn modelId="{B3E9A01B-1278-48AB-9EAA-E1AA1EF86DE3}" type="presParOf" srcId="{2A2F0D67-83D6-4992-9070-5D8A55AE11CB}" destId="{544C31A9-7C6C-47EA-B12A-2E4A69F7D05B}" srcOrd="4" destOrd="0" presId="urn:microsoft.com/office/officeart/2005/8/layout/hierarchy3"/>
    <dgm:cxn modelId="{0B369A0E-AAA7-494A-933A-08029611F998}" type="presParOf" srcId="{2A2F0D67-83D6-4992-9070-5D8A55AE11CB}" destId="{FCF4E94D-8517-4B09-BE21-536BC40FA665}" srcOrd="5"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1" csCatId="colorful" phldr="1"/>
      <dgm:spPr/>
    </dgm:pt>
    <dgm:pt modelId="{C19E5A62-D567-4C30-8AC2-3EAC86A9CADD}">
      <dgm:prSet phldrT="[Metin]" custT="1"/>
      <dgm:spPr/>
      <dgm:t>
        <a:bodyPr/>
        <a:lstStyle/>
        <a:p>
          <a:endParaRPr lang="tr-TR" sz="2000" dirty="0" smtClean="0">
            <a:solidFill>
              <a:schemeClr val="bg1"/>
            </a:solidFill>
          </a:endParaRPr>
        </a:p>
        <a:p>
          <a:endParaRPr lang="tr-TR" sz="2000" dirty="0">
            <a:solidFill>
              <a:schemeClr val="bg1"/>
            </a:solidFill>
          </a:endParaRPr>
        </a:p>
      </dgm:t>
    </dgm:pt>
    <dgm:pt modelId="{31D60F90-FBCB-40A5-8171-8A0BCB544FBA}" type="parTrans" cxnId="{8DD3582D-CFA2-4F65-9DCF-4B6338113542}">
      <dgm:prSet/>
      <dgm:spPr/>
      <dgm:t>
        <a:bodyPr/>
        <a:lstStyle/>
        <a:p>
          <a:endParaRPr lang="tr-TR"/>
        </a:p>
      </dgm:t>
    </dgm:pt>
    <dgm:pt modelId="{257778D9-8842-40A0-A48B-F5381C67CC7D}" type="sibTrans" cxnId="{8DD3582D-CFA2-4F65-9DCF-4B6338113542}">
      <dgm:prSet/>
      <dgm:spPr/>
      <dgm:t>
        <a:bodyPr/>
        <a:lstStyle/>
        <a:p>
          <a:endParaRPr lang="tr-TR"/>
        </a:p>
      </dgm:t>
    </dgm:pt>
    <dgm:pt modelId="{5A070287-3825-4B60-9E29-CC7A9D3CEC83}">
      <dgm:prSet phldrT="[Metin]" custT="1"/>
      <dgm:spPr/>
      <dgm:t>
        <a:bodyPr/>
        <a:lstStyle/>
        <a:p>
          <a:endParaRPr lang="tr-TR" sz="1600" dirty="0">
            <a:solidFill>
              <a:schemeClr val="bg1"/>
            </a:solidFill>
          </a:endParaRPr>
        </a:p>
      </dgm:t>
    </dgm:pt>
    <dgm:pt modelId="{E5A1AA2B-1BDB-4912-9EC7-43D887A7DDC9}" type="parTrans" cxnId="{41D8775D-D7B2-434A-9E28-0507A85ADEAA}">
      <dgm:prSet/>
      <dgm:spPr/>
      <dgm:t>
        <a:bodyPr/>
        <a:lstStyle/>
        <a:p>
          <a:endParaRPr lang="tr-TR"/>
        </a:p>
      </dgm:t>
    </dgm:pt>
    <dgm:pt modelId="{B16AD669-0CBC-40A5-A1A3-F3FF23033883}" type="sibTrans" cxnId="{41D8775D-D7B2-434A-9E28-0507A85ADEAA}">
      <dgm:prSet/>
      <dgm:spPr/>
      <dgm:t>
        <a:bodyPr/>
        <a:lstStyle/>
        <a:p>
          <a:endParaRPr lang="tr-TR"/>
        </a:p>
      </dgm:t>
    </dgm:pt>
    <dgm:pt modelId="{9B0DB319-80A9-4446-9FEA-2205E1F54E50}">
      <dgm:prSet phldrT="[Metin]" custT="1"/>
      <dgm:spPr/>
      <dgm:t>
        <a:bodyPr/>
        <a:lstStyle/>
        <a:p>
          <a:pPr>
            <a:lnSpc>
              <a:spcPct val="90000"/>
            </a:lnSpc>
          </a:pPr>
          <a:endParaRPr lang="tr-TR" sz="2400" dirty="0">
            <a:solidFill>
              <a:schemeClr val="bg1"/>
            </a:solidFill>
          </a:endParaRPr>
        </a:p>
      </dgm:t>
    </dgm:pt>
    <dgm:pt modelId="{C373E6ED-49B1-4299-B652-43FAB8214A82}" type="parTrans" cxnId="{A2701832-1CEE-4628-A518-EBCE10059EE7}">
      <dgm:prSet/>
      <dgm:spPr/>
      <dgm:t>
        <a:bodyPr/>
        <a:lstStyle/>
        <a:p>
          <a:endParaRPr lang="tr-TR"/>
        </a:p>
      </dgm:t>
    </dgm:pt>
    <dgm:pt modelId="{D48775D7-9F52-4BA3-AA98-0BC6615E667E}" type="sibTrans" cxnId="{A2701832-1CEE-4628-A518-EBCE10059EE7}">
      <dgm:prSet/>
      <dgm:spPr/>
      <dgm:t>
        <a:bodyPr/>
        <a:lstStyle/>
        <a:p>
          <a:endParaRPr lang="tr-TR"/>
        </a:p>
      </dgm:t>
    </dgm:pt>
    <dgm:pt modelId="{6166D46A-4BE8-4BF0-B48C-D067326C2615}">
      <dgm:prSet/>
      <dgm:spPr/>
      <dgm:t>
        <a:bodyPr/>
        <a:lstStyle/>
        <a:p>
          <a:endParaRPr lang="tr-TR"/>
        </a:p>
      </dgm:t>
    </dgm:pt>
    <dgm:pt modelId="{297EFA3E-33CC-4393-8525-D47ACBA0E6B3}" type="parTrans" cxnId="{E62B8CC0-DB48-4671-AEF1-250BD08F14F8}">
      <dgm:prSet/>
      <dgm:spPr/>
      <dgm:t>
        <a:bodyPr/>
        <a:lstStyle/>
        <a:p>
          <a:endParaRPr lang="tr-TR"/>
        </a:p>
      </dgm:t>
    </dgm:pt>
    <dgm:pt modelId="{3E966DB8-C8E3-4670-86CA-5FF34B420CD5}" type="sibTrans" cxnId="{E62B8CC0-DB48-4671-AEF1-250BD08F14F8}">
      <dgm:prSet/>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pt>
    <dgm:pt modelId="{D90BD0BD-3315-4EFB-A3D8-E3DF03AD1B74}" type="pres">
      <dgm:prSet presAssocID="{6166D46A-4BE8-4BF0-B48C-D067326C2615}" presName="Name8" presStyleCnt="0"/>
      <dgm:spPr/>
    </dgm:pt>
    <dgm:pt modelId="{2DDEBC45-7D0D-4F97-B6EB-DD613D5EE6DF}" type="pres">
      <dgm:prSet presAssocID="{6166D46A-4BE8-4BF0-B48C-D067326C2615}" presName="level" presStyleLbl="node1" presStyleIdx="0" presStyleCnt="4" custAng="10800000" custScaleY="71476" custLinFactY="200000" custLinFactNeighborX="-44628" custLinFactNeighborY="235494">
        <dgm:presLayoutVars>
          <dgm:chMax val="1"/>
          <dgm:bulletEnabled val="1"/>
        </dgm:presLayoutVars>
      </dgm:prSet>
      <dgm:spPr/>
      <dgm:t>
        <a:bodyPr/>
        <a:lstStyle/>
        <a:p>
          <a:endParaRPr lang="tr-TR"/>
        </a:p>
      </dgm:t>
    </dgm:pt>
    <dgm:pt modelId="{33A966CA-36D6-4575-A53E-9ECB1A8699CC}" type="pres">
      <dgm:prSet presAssocID="{6166D46A-4BE8-4BF0-B48C-D067326C2615}" presName="levelTx" presStyleLbl="revTx" presStyleIdx="0" presStyleCnt="0">
        <dgm:presLayoutVars>
          <dgm:chMax val="1"/>
          <dgm:bulletEnabled val="1"/>
        </dgm:presLayoutVars>
      </dgm:prSet>
      <dgm:spPr/>
      <dgm:t>
        <a:bodyPr/>
        <a:lstStyle/>
        <a:p>
          <a:endParaRPr lang="tr-TR"/>
        </a:p>
      </dgm:t>
    </dgm:pt>
    <dgm:pt modelId="{A0ED6CFD-D576-415D-A322-FD22D14F9605}" type="pres">
      <dgm:prSet presAssocID="{C19E5A62-D567-4C30-8AC2-3EAC86A9CADD}" presName="Name8" presStyleCnt="0"/>
      <dgm:spPr/>
    </dgm:pt>
    <dgm:pt modelId="{BA190C6E-D769-430C-89F1-9C58055B927F}" type="pres">
      <dgm:prSet presAssocID="{C19E5A62-D567-4C30-8AC2-3EAC86A9CADD}" presName="level" presStyleLbl="node1" presStyleIdx="1" presStyleCnt="4" custAng="10800000" custScaleX="101212" custScaleY="84335" custLinFactY="52087" custLinFactNeighborX="-455" custLinFactNeighborY="100000">
        <dgm:presLayoutVars>
          <dgm:chMax val="1"/>
          <dgm:bulletEnabled val="1"/>
        </dgm:presLayoutVars>
      </dgm:prSet>
      <dgm:spPr/>
      <dgm:t>
        <a:bodyPr/>
        <a:lstStyle/>
        <a:p>
          <a:endParaRPr lang="tr-TR"/>
        </a:p>
      </dgm:t>
    </dgm:pt>
    <dgm:pt modelId="{24F7EB37-5F2A-4004-A3A1-FE542A0729D0}" type="pres">
      <dgm:prSet presAssocID="{C19E5A62-D567-4C30-8AC2-3EAC86A9CADD}" presName="levelTx" presStyleLbl="revTx" presStyleIdx="0" presStyleCnt="0">
        <dgm:presLayoutVars>
          <dgm:chMax val="1"/>
          <dgm:bulletEnabled val="1"/>
        </dgm:presLayoutVars>
      </dgm:prSet>
      <dgm:spPr/>
      <dgm:t>
        <a:bodyPr/>
        <a:lstStyle/>
        <a:p>
          <a:endParaRPr lang="tr-TR"/>
        </a:p>
      </dgm:t>
    </dgm:pt>
    <dgm:pt modelId="{9A222799-876A-4D67-A06B-C2C11F6A2020}" type="pres">
      <dgm:prSet presAssocID="{5A070287-3825-4B60-9E29-CC7A9D3CEC83}" presName="Name8" presStyleCnt="0"/>
      <dgm:spPr/>
    </dgm:pt>
    <dgm:pt modelId="{DD94318D-5690-4119-A6AF-7233F2952685}" type="pres">
      <dgm:prSet presAssocID="{5A070287-3825-4B60-9E29-CC7A9D3CEC83}" presName="level" presStyleLbl="node1" presStyleIdx="2" presStyleCnt="4" custAng="10800000" custScaleX="98903" custScaleY="94902" custLinFactNeighborX="-1404" custLinFactNeighborY="-28904">
        <dgm:presLayoutVars>
          <dgm:chMax val="1"/>
          <dgm:bulletEnabled val="1"/>
        </dgm:presLayoutVars>
      </dgm:prSet>
      <dgm:spPr/>
      <dgm:t>
        <a:bodyPr/>
        <a:lstStyle/>
        <a:p>
          <a:endParaRPr lang="tr-TR"/>
        </a:p>
      </dgm:t>
    </dgm:pt>
    <dgm:pt modelId="{5D662E3F-6F99-4E23-AD13-DD05650867CD}" type="pres">
      <dgm:prSet presAssocID="{5A070287-3825-4B60-9E29-CC7A9D3CEC83}" presName="levelTx" presStyleLbl="revTx" presStyleIdx="0" presStyleCnt="0">
        <dgm:presLayoutVars>
          <dgm:chMax val="1"/>
          <dgm:bulletEnabled val="1"/>
        </dgm:presLayoutVars>
      </dgm:prSet>
      <dgm:spPr/>
      <dgm:t>
        <a:bodyPr/>
        <a:lstStyle/>
        <a:p>
          <a:endParaRPr lang="tr-TR"/>
        </a:p>
      </dgm:t>
    </dgm:pt>
    <dgm:pt modelId="{92ACFDF0-12AC-4FF3-B1B1-CF1E929B7B0F}" type="pres">
      <dgm:prSet presAssocID="{9B0DB319-80A9-4446-9FEA-2205E1F54E50}" presName="Name8" presStyleCnt="0"/>
      <dgm:spPr/>
    </dgm:pt>
    <dgm:pt modelId="{D3A99FE1-CD26-4F08-BCD7-05E9E9E47142}" type="pres">
      <dgm:prSet presAssocID="{9B0DB319-80A9-4446-9FEA-2205E1F54E50}" presName="level" presStyleLbl="node1" presStyleIdx="3" presStyleCnt="4" custAng="10800000" custScaleX="97358" custScaleY="128210" custLinFactY="-100000" custLinFactNeighborX="-2955" custLinFactNeighborY="-155334">
        <dgm:presLayoutVars>
          <dgm:chMax val="1"/>
          <dgm:bulletEnabled val="1"/>
        </dgm:presLayoutVars>
      </dgm:prSet>
      <dgm:spPr/>
      <dgm:t>
        <a:bodyPr/>
        <a:lstStyle/>
        <a:p>
          <a:endParaRPr lang="tr-TR"/>
        </a:p>
      </dgm:t>
    </dgm:pt>
    <dgm:pt modelId="{12D039D7-EA55-41A9-8879-874B3BE71E84}" type="pres">
      <dgm:prSet presAssocID="{9B0DB319-80A9-4446-9FEA-2205E1F54E50}" presName="levelTx" presStyleLbl="revTx" presStyleIdx="0" presStyleCnt="0">
        <dgm:presLayoutVars>
          <dgm:chMax val="1"/>
          <dgm:bulletEnabled val="1"/>
        </dgm:presLayoutVars>
      </dgm:prSet>
      <dgm:spPr/>
      <dgm:t>
        <a:bodyPr/>
        <a:lstStyle/>
        <a:p>
          <a:endParaRPr lang="tr-TR"/>
        </a:p>
      </dgm:t>
    </dgm:pt>
  </dgm:ptLst>
  <dgm:cxnLst>
    <dgm:cxn modelId="{8DD3582D-CFA2-4F65-9DCF-4B6338113542}" srcId="{FE56E2CD-B45C-4674-AC53-C94E0463D23C}" destId="{C19E5A62-D567-4C30-8AC2-3EAC86A9CADD}" srcOrd="1" destOrd="0" parTransId="{31D60F90-FBCB-40A5-8171-8A0BCB544FBA}" sibTransId="{257778D9-8842-40A0-A48B-F5381C67CC7D}"/>
    <dgm:cxn modelId="{50F0E02B-77D3-41F9-8F64-48FAE703F99E}" type="presOf" srcId="{9B0DB319-80A9-4446-9FEA-2205E1F54E50}" destId="{D3A99FE1-CD26-4F08-BCD7-05E9E9E47142}" srcOrd="0" destOrd="0" presId="urn:microsoft.com/office/officeart/2005/8/layout/pyramid3"/>
    <dgm:cxn modelId="{73056DE8-0DEA-419F-87AC-3F367C2BA02E}" type="presOf" srcId="{C19E5A62-D567-4C30-8AC2-3EAC86A9CADD}" destId="{24F7EB37-5F2A-4004-A3A1-FE542A0729D0}" srcOrd="1" destOrd="0" presId="urn:microsoft.com/office/officeart/2005/8/layout/pyramid3"/>
    <dgm:cxn modelId="{D7B3CB0E-C782-4E73-B8DE-70EBD0DB27F9}" type="presOf" srcId="{9B0DB319-80A9-4446-9FEA-2205E1F54E50}" destId="{12D039D7-EA55-41A9-8879-874B3BE71E84}" srcOrd="1" destOrd="0" presId="urn:microsoft.com/office/officeart/2005/8/layout/pyramid3"/>
    <dgm:cxn modelId="{66D644A7-593A-4994-8973-1BCC704B5D3B}" type="presOf" srcId="{6166D46A-4BE8-4BF0-B48C-D067326C2615}" destId="{2DDEBC45-7D0D-4F97-B6EB-DD613D5EE6DF}" srcOrd="0" destOrd="0" presId="urn:microsoft.com/office/officeart/2005/8/layout/pyramid3"/>
    <dgm:cxn modelId="{A2701832-1CEE-4628-A518-EBCE10059EE7}" srcId="{FE56E2CD-B45C-4674-AC53-C94E0463D23C}" destId="{9B0DB319-80A9-4446-9FEA-2205E1F54E50}" srcOrd="3" destOrd="0" parTransId="{C373E6ED-49B1-4299-B652-43FAB8214A82}" sibTransId="{D48775D7-9F52-4BA3-AA98-0BC6615E667E}"/>
    <dgm:cxn modelId="{E62B8CC0-DB48-4671-AEF1-250BD08F14F8}" srcId="{FE56E2CD-B45C-4674-AC53-C94E0463D23C}" destId="{6166D46A-4BE8-4BF0-B48C-D067326C2615}" srcOrd="0" destOrd="0" parTransId="{297EFA3E-33CC-4393-8525-D47ACBA0E6B3}" sibTransId="{3E966DB8-C8E3-4670-86CA-5FF34B420CD5}"/>
    <dgm:cxn modelId="{41D8775D-D7B2-434A-9E28-0507A85ADEAA}" srcId="{FE56E2CD-B45C-4674-AC53-C94E0463D23C}" destId="{5A070287-3825-4B60-9E29-CC7A9D3CEC83}" srcOrd="2" destOrd="0" parTransId="{E5A1AA2B-1BDB-4912-9EC7-43D887A7DDC9}" sibTransId="{B16AD669-0CBC-40A5-A1A3-F3FF23033883}"/>
    <dgm:cxn modelId="{1BAEFCA9-B628-4BFB-8011-4940EB823916}" type="presOf" srcId="{6166D46A-4BE8-4BF0-B48C-D067326C2615}" destId="{33A966CA-36D6-4575-A53E-9ECB1A8699CC}" srcOrd="1" destOrd="0" presId="urn:microsoft.com/office/officeart/2005/8/layout/pyramid3"/>
    <dgm:cxn modelId="{1CE08DCE-36A4-48F5-BD71-FC87459616B2}" type="presOf" srcId="{5A070287-3825-4B60-9E29-CC7A9D3CEC83}" destId="{5D662E3F-6F99-4E23-AD13-DD05650867CD}" srcOrd="1" destOrd="0" presId="urn:microsoft.com/office/officeart/2005/8/layout/pyramid3"/>
    <dgm:cxn modelId="{326CB610-AAC0-4D22-8974-96903AF3CC91}" type="presOf" srcId="{FE56E2CD-B45C-4674-AC53-C94E0463D23C}" destId="{359E47C3-A97B-476F-BA69-E024C0339BBE}" srcOrd="0" destOrd="0" presId="urn:microsoft.com/office/officeart/2005/8/layout/pyramid3"/>
    <dgm:cxn modelId="{AFE911A4-E2F3-4A35-B6DB-D26783C41340}" type="presOf" srcId="{C19E5A62-D567-4C30-8AC2-3EAC86A9CADD}" destId="{BA190C6E-D769-430C-89F1-9C58055B927F}" srcOrd="0" destOrd="0" presId="urn:microsoft.com/office/officeart/2005/8/layout/pyramid3"/>
    <dgm:cxn modelId="{48F3C5D2-E957-4D38-BB26-63D0B2A2BBDE}" type="presOf" srcId="{5A070287-3825-4B60-9E29-CC7A9D3CEC83}" destId="{DD94318D-5690-4119-A6AF-7233F2952685}" srcOrd="0" destOrd="0" presId="urn:microsoft.com/office/officeart/2005/8/layout/pyramid3"/>
    <dgm:cxn modelId="{8CA3E5B4-B60E-4802-B716-1F689AF4D170}" type="presParOf" srcId="{359E47C3-A97B-476F-BA69-E024C0339BBE}" destId="{D90BD0BD-3315-4EFB-A3D8-E3DF03AD1B74}" srcOrd="0" destOrd="0" presId="urn:microsoft.com/office/officeart/2005/8/layout/pyramid3"/>
    <dgm:cxn modelId="{83F42D1B-440A-4942-B2D1-2C422D655F42}" type="presParOf" srcId="{D90BD0BD-3315-4EFB-A3D8-E3DF03AD1B74}" destId="{2DDEBC45-7D0D-4F97-B6EB-DD613D5EE6DF}" srcOrd="0" destOrd="0" presId="urn:microsoft.com/office/officeart/2005/8/layout/pyramid3"/>
    <dgm:cxn modelId="{9026EEE6-32ED-4361-BDEF-51AFA26D3789}" type="presParOf" srcId="{D90BD0BD-3315-4EFB-A3D8-E3DF03AD1B74}" destId="{33A966CA-36D6-4575-A53E-9ECB1A8699CC}" srcOrd="1" destOrd="0" presId="urn:microsoft.com/office/officeart/2005/8/layout/pyramid3"/>
    <dgm:cxn modelId="{C84F9205-400F-4163-8FEF-FD985B49B22C}" type="presParOf" srcId="{359E47C3-A97B-476F-BA69-E024C0339BBE}" destId="{A0ED6CFD-D576-415D-A322-FD22D14F9605}" srcOrd="1" destOrd="0" presId="urn:microsoft.com/office/officeart/2005/8/layout/pyramid3"/>
    <dgm:cxn modelId="{17D5FA3B-E9D0-4912-9DE0-053BC33F398B}" type="presParOf" srcId="{A0ED6CFD-D576-415D-A322-FD22D14F9605}" destId="{BA190C6E-D769-430C-89F1-9C58055B927F}" srcOrd="0" destOrd="0" presId="urn:microsoft.com/office/officeart/2005/8/layout/pyramid3"/>
    <dgm:cxn modelId="{3C3A8D0A-F7EE-4F4B-B00D-869B524BDF12}" type="presParOf" srcId="{A0ED6CFD-D576-415D-A322-FD22D14F9605}" destId="{24F7EB37-5F2A-4004-A3A1-FE542A0729D0}" srcOrd="1" destOrd="0" presId="urn:microsoft.com/office/officeart/2005/8/layout/pyramid3"/>
    <dgm:cxn modelId="{6941F4AA-1BBE-4A6C-893B-4699DDA80A20}" type="presParOf" srcId="{359E47C3-A97B-476F-BA69-E024C0339BBE}" destId="{9A222799-876A-4D67-A06B-C2C11F6A2020}" srcOrd="2" destOrd="0" presId="urn:microsoft.com/office/officeart/2005/8/layout/pyramid3"/>
    <dgm:cxn modelId="{B296E19E-9050-470C-B3FD-6558B0BEB84D}" type="presParOf" srcId="{9A222799-876A-4D67-A06B-C2C11F6A2020}" destId="{DD94318D-5690-4119-A6AF-7233F2952685}" srcOrd="0" destOrd="0" presId="urn:microsoft.com/office/officeart/2005/8/layout/pyramid3"/>
    <dgm:cxn modelId="{9306595D-E5F3-44E0-A3FB-31F6244ED205}" type="presParOf" srcId="{9A222799-876A-4D67-A06B-C2C11F6A2020}" destId="{5D662E3F-6F99-4E23-AD13-DD05650867CD}" srcOrd="1" destOrd="0" presId="urn:microsoft.com/office/officeart/2005/8/layout/pyramid3"/>
    <dgm:cxn modelId="{6DC2DF52-7434-4331-BCA5-1B042725AEED}" type="presParOf" srcId="{359E47C3-A97B-476F-BA69-E024C0339BBE}" destId="{92ACFDF0-12AC-4FF3-B1B1-CF1E929B7B0F}" srcOrd="3" destOrd="0" presId="urn:microsoft.com/office/officeart/2005/8/layout/pyramid3"/>
    <dgm:cxn modelId="{A2CDD20B-32DD-428D-BEBA-F77DFC9D0F42}" type="presParOf" srcId="{92ACFDF0-12AC-4FF3-B1B1-CF1E929B7B0F}" destId="{D3A99FE1-CD26-4F08-BCD7-05E9E9E47142}" srcOrd="0" destOrd="0" presId="urn:microsoft.com/office/officeart/2005/8/layout/pyramid3"/>
    <dgm:cxn modelId="{92B5A82C-4EFE-4BA5-9B7A-5D231767C005}" type="presParOf" srcId="{92ACFDF0-12AC-4FF3-B1B1-CF1E929B7B0F}" destId="{12D039D7-EA55-41A9-8879-874B3BE71E84}" srcOrd="1"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2" csCatId="colorful" phldr="1"/>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t>
        <a:bodyPr/>
        <a:lstStyle/>
        <a:p>
          <a:endParaRPr lang="tr-TR"/>
        </a:p>
      </dgm:t>
    </dgm:pt>
  </dgm:ptLst>
  <dgm:cxnLst>
    <dgm:cxn modelId="{71E8010E-A233-4179-A373-89DD415EE445}" type="presOf" srcId="{FE56E2CD-B45C-4674-AC53-C94E0463D23C}" destId="{359E47C3-A97B-476F-BA69-E024C0339BBE}" srcOrd="0"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D90E01-1E6B-4B60-976B-C8BE05F6A6CC}" type="doc">
      <dgm:prSet loTypeId="urn:microsoft.com/office/officeart/2005/8/layout/hierarchy3" loCatId="hierarchy" qsTypeId="urn:microsoft.com/office/officeart/2005/8/quickstyle/simple2" qsCatId="simple" csTypeId="urn:microsoft.com/office/officeart/2005/8/colors/accent2_1" csCatId="accent2" phldr="1"/>
      <dgm:spPr/>
      <dgm:t>
        <a:bodyPr/>
        <a:lstStyle/>
        <a:p>
          <a:endParaRPr lang="tr-TR"/>
        </a:p>
      </dgm:t>
    </dgm:pt>
    <dgm:pt modelId="{0C2C66C9-C191-4A5A-8CF7-EBDDE36AC4A3}">
      <dgm:prSet custT="1"/>
      <dgm:spPr/>
      <dgm:t>
        <a:bodyPr/>
        <a:lstStyle/>
        <a:p>
          <a:r>
            <a:rPr lang="tr-TR" sz="2400" b="1" dirty="0" smtClean="0">
              <a:latin typeface="Arial" pitchFamily="34" charset="0"/>
              <a:cs typeface="Arial" pitchFamily="34" charset="0"/>
            </a:rPr>
            <a:t>Üniversite Proje Yarışmaları</a:t>
          </a:r>
          <a:endParaRPr lang="tr-TR" sz="2400" b="1" dirty="0">
            <a:latin typeface="Arial" pitchFamily="34" charset="0"/>
            <a:cs typeface="Arial" pitchFamily="34" charset="0"/>
          </a:endParaRPr>
        </a:p>
      </dgm:t>
    </dgm:pt>
    <dgm:pt modelId="{67BF528C-35A9-4E55-92EB-B213401E02BD}" type="parTrans" cxnId="{5A67692D-5DC5-4E13-9A06-D7B1B11A2A26}">
      <dgm:prSet/>
      <dgm:spPr/>
      <dgm:t>
        <a:bodyPr/>
        <a:lstStyle/>
        <a:p>
          <a:endParaRPr lang="tr-TR" sz="1600">
            <a:latin typeface="Arial" pitchFamily="34" charset="0"/>
            <a:cs typeface="Arial" pitchFamily="34" charset="0"/>
          </a:endParaRPr>
        </a:p>
      </dgm:t>
    </dgm:pt>
    <dgm:pt modelId="{F3E2E931-33D3-426C-9383-046B31923499}" type="sibTrans" cxnId="{5A67692D-5DC5-4E13-9A06-D7B1B11A2A26}">
      <dgm:prSet/>
      <dgm:spPr/>
      <dgm:t>
        <a:bodyPr/>
        <a:lstStyle/>
        <a:p>
          <a:endParaRPr lang="tr-TR" sz="1600">
            <a:latin typeface="Arial" pitchFamily="34" charset="0"/>
            <a:cs typeface="Arial" pitchFamily="34" charset="0"/>
          </a:endParaRPr>
        </a:p>
      </dgm:t>
    </dgm:pt>
    <dgm:pt modelId="{4B63DC03-F3B5-4BB6-AB89-D9E99650901D}">
      <dgm:prSet custT="1"/>
      <dgm:spPr>
        <a:noFill/>
      </dgm:spPr>
      <dgm:t>
        <a:bodyPr/>
        <a:lstStyle/>
        <a:p>
          <a:r>
            <a:rPr lang="tr-TR" altLang="tr-TR" sz="1800" b="1" i="0" dirty="0" smtClean="0">
              <a:solidFill>
                <a:schemeClr val="accent2"/>
              </a:solidFill>
              <a:latin typeface="Arial" pitchFamily="34" charset="0"/>
              <a:cs typeface="Arial" pitchFamily="34" charset="0"/>
            </a:rPr>
            <a:t>2241</a:t>
          </a:r>
          <a:r>
            <a:rPr lang="en-US" altLang="tr-TR" sz="1800" b="1" i="0" dirty="0" smtClean="0">
              <a:solidFill>
                <a:schemeClr val="accent2"/>
              </a:solidFill>
              <a:latin typeface="Arial" pitchFamily="34" charset="0"/>
              <a:cs typeface="Arial" pitchFamily="34" charset="0"/>
            </a:rPr>
            <a:t> </a:t>
          </a:r>
          <a:r>
            <a:rPr lang="tr-TR" altLang="tr-TR" sz="1800" b="1" i="0" dirty="0" smtClean="0">
              <a:solidFill>
                <a:schemeClr val="accent2"/>
              </a:solidFill>
              <a:latin typeface="Arial" pitchFamily="34" charset="0"/>
              <a:cs typeface="Arial" pitchFamily="34" charset="0"/>
            </a:rPr>
            <a:t>Özel Sektöre Yönelik Lisans Bitirme Tezleri Yarışması</a:t>
          </a:r>
          <a:endParaRPr lang="tr-TR" sz="1800" b="1" i="0" dirty="0">
            <a:solidFill>
              <a:schemeClr val="accent2"/>
            </a:solidFill>
            <a:latin typeface="Arial" pitchFamily="34" charset="0"/>
            <a:cs typeface="Arial" pitchFamily="34" charset="0"/>
          </a:endParaRPr>
        </a:p>
      </dgm:t>
    </dgm:pt>
    <dgm:pt modelId="{735FCB39-CAE6-415F-92D2-6E276C2A289C}" type="parTrans" cxnId="{D935F670-B9F4-491D-B33D-818440B9CA1C}">
      <dgm:prSet/>
      <dgm:spPr/>
      <dgm:t>
        <a:bodyPr/>
        <a:lstStyle/>
        <a:p>
          <a:endParaRPr lang="tr-TR" sz="1600">
            <a:latin typeface="Arial" pitchFamily="34" charset="0"/>
            <a:cs typeface="Arial" pitchFamily="34" charset="0"/>
          </a:endParaRPr>
        </a:p>
      </dgm:t>
    </dgm:pt>
    <dgm:pt modelId="{27B3ACA4-BA14-4022-85A8-ED4FB97EEAA3}" type="sibTrans" cxnId="{D935F670-B9F4-491D-B33D-818440B9CA1C}">
      <dgm:prSet/>
      <dgm:spPr/>
      <dgm:t>
        <a:bodyPr/>
        <a:lstStyle/>
        <a:p>
          <a:endParaRPr lang="tr-TR" sz="1600">
            <a:latin typeface="Arial" pitchFamily="34" charset="0"/>
            <a:cs typeface="Arial" pitchFamily="34" charset="0"/>
          </a:endParaRPr>
        </a:p>
      </dgm:t>
    </dgm:pt>
    <dgm:pt modelId="{173C2169-A87F-45C2-9CAD-BF3B5DE3108F}">
      <dgm:prSet custT="1"/>
      <dgm:spPr>
        <a:noFill/>
      </dgm:spPr>
      <dgm:t>
        <a:bodyPr/>
        <a:lstStyle/>
        <a:p>
          <a:r>
            <a:rPr lang="tr-TR" sz="1800" b="1" i="0" dirty="0" smtClean="0">
              <a:latin typeface="Arial" pitchFamily="34" charset="0"/>
              <a:cs typeface="Arial" pitchFamily="34" charset="0"/>
            </a:rPr>
            <a:t>2242 Öncelikli Alanlarda Üniversite Öğrencileri Proje Yarışması</a:t>
          </a:r>
          <a:endParaRPr lang="tr-TR" sz="1800" b="1" i="0" dirty="0">
            <a:latin typeface="Arial" pitchFamily="34" charset="0"/>
            <a:cs typeface="Arial" pitchFamily="34" charset="0"/>
          </a:endParaRPr>
        </a:p>
      </dgm:t>
    </dgm:pt>
    <dgm:pt modelId="{329CE6AB-0992-4266-9142-014EA61A39AD}" type="parTrans" cxnId="{31ABA1EC-418C-41B1-B885-43A78F49A1A8}">
      <dgm:prSet/>
      <dgm:spPr/>
      <dgm:t>
        <a:bodyPr/>
        <a:lstStyle/>
        <a:p>
          <a:endParaRPr lang="tr-TR" sz="1600">
            <a:latin typeface="Arial" pitchFamily="34" charset="0"/>
            <a:cs typeface="Arial" pitchFamily="34" charset="0"/>
          </a:endParaRPr>
        </a:p>
      </dgm:t>
    </dgm:pt>
    <dgm:pt modelId="{C8648155-A195-4F0F-8FEA-2728A0AD7F03}" type="sibTrans" cxnId="{31ABA1EC-418C-41B1-B885-43A78F49A1A8}">
      <dgm:prSet/>
      <dgm:spPr/>
      <dgm:t>
        <a:bodyPr/>
        <a:lstStyle/>
        <a:p>
          <a:endParaRPr lang="tr-TR" sz="1600">
            <a:latin typeface="Arial" pitchFamily="34" charset="0"/>
            <a:cs typeface="Arial" pitchFamily="34" charset="0"/>
          </a:endParaRPr>
        </a:p>
      </dgm:t>
    </dgm:pt>
    <dgm:pt modelId="{17036E74-425C-4C3F-B5F3-108817628ECC}">
      <dgm:prSet custT="1"/>
      <dgm:spPr>
        <a:noFill/>
      </dgm:spPr>
      <dgm:t>
        <a:bodyPr/>
        <a:lstStyle/>
        <a:p>
          <a:r>
            <a:rPr lang="tr-TR" sz="1800" b="1" i="0" dirty="0" smtClean="0">
              <a:solidFill>
                <a:schemeClr val="tx1"/>
              </a:solidFill>
              <a:latin typeface="Arial" pitchFamily="34" charset="0"/>
              <a:cs typeface="Arial" pitchFamily="34" charset="0"/>
            </a:rPr>
            <a:t>2238 Girişimcilik ve Yenilikçilik Yarışması</a:t>
          </a:r>
          <a:endParaRPr lang="tr-TR" sz="1800" b="1" i="0" dirty="0">
            <a:solidFill>
              <a:schemeClr val="tx1"/>
            </a:solidFill>
            <a:latin typeface="Arial" pitchFamily="34" charset="0"/>
            <a:cs typeface="Arial" pitchFamily="34" charset="0"/>
          </a:endParaRPr>
        </a:p>
      </dgm:t>
    </dgm:pt>
    <dgm:pt modelId="{926E9AB2-60AB-4F62-8F67-318F82963110}" type="parTrans" cxnId="{1E06B3D2-54F0-4620-BF07-D3B2D9DD2DD0}">
      <dgm:prSet/>
      <dgm:spPr/>
      <dgm:t>
        <a:bodyPr/>
        <a:lstStyle/>
        <a:p>
          <a:endParaRPr lang="tr-TR" sz="1600">
            <a:latin typeface="Arial" pitchFamily="34" charset="0"/>
            <a:cs typeface="Arial" pitchFamily="34" charset="0"/>
          </a:endParaRPr>
        </a:p>
      </dgm:t>
    </dgm:pt>
    <dgm:pt modelId="{0D19E063-4D91-46F6-A9F4-0CAE4C6FCBF3}" type="sibTrans" cxnId="{1E06B3D2-54F0-4620-BF07-D3B2D9DD2DD0}">
      <dgm:prSet/>
      <dgm:spPr/>
      <dgm:t>
        <a:bodyPr/>
        <a:lstStyle/>
        <a:p>
          <a:endParaRPr lang="tr-TR" sz="1600">
            <a:latin typeface="Arial" pitchFamily="34" charset="0"/>
            <a:cs typeface="Arial" pitchFamily="34" charset="0"/>
          </a:endParaRPr>
        </a:p>
      </dgm:t>
    </dgm:pt>
    <dgm:pt modelId="{E2DB55D3-0B1D-4525-8FCF-B0F02AD8DD02}" type="pres">
      <dgm:prSet presAssocID="{8ED90E01-1E6B-4B60-976B-C8BE05F6A6CC}" presName="diagram" presStyleCnt="0">
        <dgm:presLayoutVars>
          <dgm:chPref val="1"/>
          <dgm:dir/>
          <dgm:animOne val="branch"/>
          <dgm:animLvl val="lvl"/>
          <dgm:resizeHandles/>
        </dgm:presLayoutVars>
      </dgm:prSet>
      <dgm:spPr/>
      <dgm:t>
        <a:bodyPr/>
        <a:lstStyle/>
        <a:p>
          <a:endParaRPr lang="tr-TR"/>
        </a:p>
      </dgm:t>
    </dgm:pt>
    <dgm:pt modelId="{72644E84-A52F-4856-AED4-90DF9882498E}" type="pres">
      <dgm:prSet presAssocID="{0C2C66C9-C191-4A5A-8CF7-EBDDE36AC4A3}" presName="root" presStyleCnt="0"/>
      <dgm:spPr/>
    </dgm:pt>
    <dgm:pt modelId="{5A9A1285-00E6-44AD-8F62-BB301A73B536}" type="pres">
      <dgm:prSet presAssocID="{0C2C66C9-C191-4A5A-8CF7-EBDDE36AC4A3}" presName="rootComposite" presStyleCnt="0"/>
      <dgm:spPr/>
    </dgm:pt>
    <dgm:pt modelId="{A44EBC12-30DF-4168-A57C-D5AFDA76E05C}" type="pres">
      <dgm:prSet presAssocID="{0C2C66C9-C191-4A5A-8CF7-EBDDE36AC4A3}" presName="rootText" presStyleLbl="node1" presStyleIdx="0" presStyleCnt="1" custScaleX="231611" custScaleY="78845"/>
      <dgm:spPr/>
      <dgm:t>
        <a:bodyPr/>
        <a:lstStyle/>
        <a:p>
          <a:endParaRPr lang="tr-TR"/>
        </a:p>
      </dgm:t>
    </dgm:pt>
    <dgm:pt modelId="{DE6983DF-3849-48A1-BCC5-D5A7DAAE24C1}" type="pres">
      <dgm:prSet presAssocID="{0C2C66C9-C191-4A5A-8CF7-EBDDE36AC4A3}" presName="rootConnector" presStyleLbl="node1" presStyleIdx="0" presStyleCnt="1"/>
      <dgm:spPr/>
      <dgm:t>
        <a:bodyPr/>
        <a:lstStyle/>
        <a:p>
          <a:endParaRPr lang="tr-TR"/>
        </a:p>
      </dgm:t>
    </dgm:pt>
    <dgm:pt modelId="{2A2F0D67-83D6-4992-9070-5D8A55AE11CB}" type="pres">
      <dgm:prSet presAssocID="{0C2C66C9-C191-4A5A-8CF7-EBDDE36AC4A3}" presName="childShape" presStyleCnt="0"/>
      <dgm:spPr/>
    </dgm:pt>
    <dgm:pt modelId="{F4930F84-154C-41BF-98E3-1845BA32776B}" type="pres">
      <dgm:prSet presAssocID="{735FCB39-CAE6-415F-92D2-6E276C2A289C}" presName="Name13" presStyleLbl="parChTrans1D2" presStyleIdx="0" presStyleCnt="3"/>
      <dgm:spPr/>
      <dgm:t>
        <a:bodyPr/>
        <a:lstStyle/>
        <a:p>
          <a:endParaRPr lang="tr-TR"/>
        </a:p>
      </dgm:t>
    </dgm:pt>
    <dgm:pt modelId="{32B60E7E-B977-4E8F-805A-EF935F6AB459}" type="pres">
      <dgm:prSet presAssocID="{4B63DC03-F3B5-4BB6-AB89-D9E99650901D}" presName="childText" presStyleLbl="bgAcc1" presStyleIdx="0" presStyleCnt="3" custScaleX="433815" custLinFactY="9056" custLinFactNeighborX="5959" custLinFactNeighborY="100000">
        <dgm:presLayoutVars>
          <dgm:bulletEnabled val="1"/>
        </dgm:presLayoutVars>
      </dgm:prSet>
      <dgm:spPr/>
      <dgm:t>
        <a:bodyPr/>
        <a:lstStyle/>
        <a:p>
          <a:endParaRPr lang="tr-TR"/>
        </a:p>
      </dgm:t>
    </dgm:pt>
    <dgm:pt modelId="{8A73BDC9-8F18-4765-8125-552603601EC8}" type="pres">
      <dgm:prSet presAssocID="{329CE6AB-0992-4266-9142-014EA61A39AD}" presName="Name13" presStyleLbl="parChTrans1D2" presStyleIdx="1" presStyleCnt="3"/>
      <dgm:spPr/>
      <dgm:t>
        <a:bodyPr/>
        <a:lstStyle/>
        <a:p>
          <a:endParaRPr lang="tr-TR"/>
        </a:p>
      </dgm:t>
    </dgm:pt>
    <dgm:pt modelId="{D4A13498-78E9-4899-ABBA-55F6578D5C8B}" type="pres">
      <dgm:prSet presAssocID="{173C2169-A87F-45C2-9CAD-BF3B5DE3108F}" presName="childText" presStyleLbl="bgAcc1" presStyleIdx="1" presStyleCnt="3" custScaleX="433815" custLinFactY="1141" custLinFactNeighborX="5959" custLinFactNeighborY="100000">
        <dgm:presLayoutVars>
          <dgm:bulletEnabled val="1"/>
        </dgm:presLayoutVars>
      </dgm:prSet>
      <dgm:spPr/>
      <dgm:t>
        <a:bodyPr/>
        <a:lstStyle/>
        <a:p>
          <a:endParaRPr lang="tr-TR"/>
        </a:p>
      </dgm:t>
    </dgm:pt>
    <dgm:pt modelId="{544C31A9-7C6C-47EA-B12A-2E4A69F7D05B}" type="pres">
      <dgm:prSet presAssocID="{926E9AB2-60AB-4F62-8F67-318F82963110}" presName="Name13" presStyleLbl="parChTrans1D2" presStyleIdx="2" presStyleCnt="3"/>
      <dgm:spPr/>
      <dgm:t>
        <a:bodyPr/>
        <a:lstStyle/>
        <a:p>
          <a:endParaRPr lang="tr-TR"/>
        </a:p>
      </dgm:t>
    </dgm:pt>
    <dgm:pt modelId="{FCF4E94D-8517-4B09-BE21-536BC40FA665}" type="pres">
      <dgm:prSet presAssocID="{17036E74-425C-4C3F-B5F3-108817628ECC}" presName="childText" presStyleLbl="bgAcc1" presStyleIdx="2" presStyleCnt="3" custScaleX="432859" custLinFactY="-100000" custLinFactNeighborX="5959" custLinFactNeighborY="-158028">
        <dgm:presLayoutVars>
          <dgm:bulletEnabled val="1"/>
        </dgm:presLayoutVars>
      </dgm:prSet>
      <dgm:spPr/>
      <dgm:t>
        <a:bodyPr/>
        <a:lstStyle/>
        <a:p>
          <a:endParaRPr lang="tr-TR"/>
        </a:p>
      </dgm:t>
    </dgm:pt>
  </dgm:ptLst>
  <dgm:cxnLst>
    <dgm:cxn modelId="{7D98E55A-AE1B-4581-92D3-BCA1D92FEC1D}" type="presOf" srcId="{329CE6AB-0992-4266-9142-014EA61A39AD}" destId="{8A73BDC9-8F18-4765-8125-552603601EC8}" srcOrd="0" destOrd="0" presId="urn:microsoft.com/office/officeart/2005/8/layout/hierarchy3"/>
    <dgm:cxn modelId="{1E06B3D2-54F0-4620-BF07-D3B2D9DD2DD0}" srcId="{0C2C66C9-C191-4A5A-8CF7-EBDDE36AC4A3}" destId="{17036E74-425C-4C3F-B5F3-108817628ECC}" srcOrd="2" destOrd="0" parTransId="{926E9AB2-60AB-4F62-8F67-318F82963110}" sibTransId="{0D19E063-4D91-46F6-A9F4-0CAE4C6FCBF3}"/>
    <dgm:cxn modelId="{F0A993FF-5403-451A-92B5-56CC9614B4BF}" type="presOf" srcId="{0C2C66C9-C191-4A5A-8CF7-EBDDE36AC4A3}" destId="{A44EBC12-30DF-4168-A57C-D5AFDA76E05C}" srcOrd="0" destOrd="0" presId="urn:microsoft.com/office/officeart/2005/8/layout/hierarchy3"/>
    <dgm:cxn modelId="{9A2D1FCA-91C7-41C6-8A83-6F584380BD22}" type="presOf" srcId="{926E9AB2-60AB-4F62-8F67-318F82963110}" destId="{544C31A9-7C6C-47EA-B12A-2E4A69F7D05B}" srcOrd="0" destOrd="0" presId="urn:microsoft.com/office/officeart/2005/8/layout/hierarchy3"/>
    <dgm:cxn modelId="{B0FB118E-17B7-4389-A7F4-FE74C4574F51}" type="presOf" srcId="{4B63DC03-F3B5-4BB6-AB89-D9E99650901D}" destId="{32B60E7E-B977-4E8F-805A-EF935F6AB459}" srcOrd="0" destOrd="0" presId="urn:microsoft.com/office/officeart/2005/8/layout/hierarchy3"/>
    <dgm:cxn modelId="{1E57B3F6-22D6-43C3-9462-73B891758B97}" type="presOf" srcId="{17036E74-425C-4C3F-B5F3-108817628ECC}" destId="{FCF4E94D-8517-4B09-BE21-536BC40FA665}" srcOrd="0" destOrd="0" presId="urn:microsoft.com/office/officeart/2005/8/layout/hierarchy3"/>
    <dgm:cxn modelId="{D935F670-B9F4-491D-B33D-818440B9CA1C}" srcId="{0C2C66C9-C191-4A5A-8CF7-EBDDE36AC4A3}" destId="{4B63DC03-F3B5-4BB6-AB89-D9E99650901D}" srcOrd="0" destOrd="0" parTransId="{735FCB39-CAE6-415F-92D2-6E276C2A289C}" sibTransId="{27B3ACA4-BA14-4022-85A8-ED4FB97EEAA3}"/>
    <dgm:cxn modelId="{12CB6CFB-3A7E-458F-ABE1-33729C2B3933}" type="presOf" srcId="{8ED90E01-1E6B-4B60-976B-C8BE05F6A6CC}" destId="{E2DB55D3-0B1D-4525-8FCF-B0F02AD8DD02}" srcOrd="0" destOrd="0" presId="urn:microsoft.com/office/officeart/2005/8/layout/hierarchy3"/>
    <dgm:cxn modelId="{5A67692D-5DC5-4E13-9A06-D7B1B11A2A26}" srcId="{8ED90E01-1E6B-4B60-976B-C8BE05F6A6CC}" destId="{0C2C66C9-C191-4A5A-8CF7-EBDDE36AC4A3}" srcOrd="0" destOrd="0" parTransId="{67BF528C-35A9-4E55-92EB-B213401E02BD}" sibTransId="{F3E2E931-33D3-426C-9383-046B31923499}"/>
    <dgm:cxn modelId="{7685FA7F-C87B-4AC3-94AE-716213181241}" type="presOf" srcId="{173C2169-A87F-45C2-9CAD-BF3B5DE3108F}" destId="{D4A13498-78E9-4899-ABBA-55F6578D5C8B}" srcOrd="0" destOrd="0" presId="urn:microsoft.com/office/officeart/2005/8/layout/hierarchy3"/>
    <dgm:cxn modelId="{31ABA1EC-418C-41B1-B885-43A78F49A1A8}" srcId="{0C2C66C9-C191-4A5A-8CF7-EBDDE36AC4A3}" destId="{173C2169-A87F-45C2-9CAD-BF3B5DE3108F}" srcOrd="1" destOrd="0" parTransId="{329CE6AB-0992-4266-9142-014EA61A39AD}" sibTransId="{C8648155-A195-4F0F-8FEA-2728A0AD7F03}"/>
    <dgm:cxn modelId="{0C66968E-56C5-461C-8605-35C4A5948844}" type="presOf" srcId="{735FCB39-CAE6-415F-92D2-6E276C2A289C}" destId="{F4930F84-154C-41BF-98E3-1845BA32776B}" srcOrd="0" destOrd="0" presId="urn:microsoft.com/office/officeart/2005/8/layout/hierarchy3"/>
    <dgm:cxn modelId="{74A533DC-C456-45A7-8052-84073E6BF15D}" type="presOf" srcId="{0C2C66C9-C191-4A5A-8CF7-EBDDE36AC4A3}" destId="{DE6983DF-3849-48A1-BCC5-D5A7DAAE24C1}" srcOrd="1" destOrd="0" presId="urn:microsoft.com/office/officeart/2005/8/layout/hierarchy3"/>
    <dgm:cxn modelId="{AF30DFBC-134C-4D68-8A70-AC7589EE4167}" type="presParOf" srcId="{E2DB55D3-0B1D-4525-8FCF-B0F02AD8DD02}" destId="{72644E84-A52F-4856-AED4-90DF9882498E}" srcOrd="0" destOrd="0" presId="urn:microsoft.com/office/officeart/2005/8/layout/hierarchy3"/>
    <dgm:cxn modelId="{C5269882-73BF-476E-BAA8-B3C6397FC033}" type="presParOf" srcId="{72644E84-A52F-4856-AED4-90DF9882498E}" destId="{5A9A1285-00E6-44AD-8F62-BB301A73B536}" srcOrd="0" destOrd="0" presId="urn:microsoft.com/office/officeart/2005/8/layout/hierarchy3"/>
    <dgm:cxn modelId="{E91CFE66-9CA3-4E4A-9708-FDD22DE27468}" type="presParOf" srcId="{5A9A1285-00E6-44AD-8F62-BB301A73B536}" destId="{A44EBC12-30DF-4168-A57C-D5AFDA76E05C}" srcOrd="0" destOrd="0" presId="urn:microsoft.com/office/officeart/2005/8/layout/hierarchy3"/>
    <dgm:cxn modelId="{ED14A123-F776-43FC-8D36-71D4A6048D64}" type="presParOf" srcId="{5A9A1285-00E6-44AD-8F62-BB301A73B536}" destId="{DE6983DF-3849-48A1-BCC5-D5A7DAAE24C1}" srcOrd="1" destOrd="0" presId="urn:microsoft.com/office/officeart/2005/8/layout/hierarchy3"/>
    <dgm:cxn modelId="{7A7EDF96-06AB-4607-B78B-4C04E76E94A6}" type="presParOf" srcId="{72644E84-A52F-4856-AED4-90DF9882498E}" destId="{2A2F0D67-83D6-4992-9070-5D8A55AE11CB}" srcOrd="1" destOrd="0" presId="urn:microsoft.com/office/officeart/2005/8/layout/hierarchy3"/>
    <dgm:cxn modelId="{46171865-8CCA-402F-A21B-6FC022D19A04}" type="presParOf" srcId="{2A2F0D67-83D6-4992-9070-5D8A55AE11CB}" destId="{F4930F84-154C-41BF-98E3-1845BA32776B}" srcOrd="0" destOrd="0" presId="urn:microsoft.com/office/officeart/2005/8/layout/hierarchy3"/>
    <dgm:cxn modelId="{3163AFBA-6411-4730-8655-ED5CC17CA947}" type="presParOf" srcId="{2A2F0D67-83D6-4992-9070-5D8A55AE11CB}" destId="{32B60E7E-B977-4E8F-805A-EF935F6AB459}" srcOrd="1" destOrd="0" presId="urn:microsoft.com/office/officeart/2005/8/layout/hierarchy3"/>
    <dgm:cxn modelId="{7B67C361-688C-4CC9-9640-5E020430AECA}" type="presParOf" srcId="{2A2F0D67-83D6-4992-9070-5D8A55AE11CB}" destId="{8A73BDC9-8F18-4765-8125-552603601EC8}" srcOrd="2" destOrd="0" presId="urn:microsoft.com/office/officeart/2005/8/layout/hierarchy3"/>
    <dgm:cxn modelId="{E1F5DC36-0C32-4588-9231-1E83CDAA3553}" type="presParOf" srcId="{2A2F0D67-83D6-4992-9070-5D8A55AE11CB}" destId="{D4A13498-78E9-4899-ABBA-55F6578D5C8B}" srcOrd="3" destOrd="0" presId="urn:microsoft.com/office/officeart/2005/8/layout/hierarchy3"/>
    <dgm:cxn modelId="{4CFDB471-582E-405C-A196-F8E3AEE77113}" type="presParOf" srcId="{2A2F0D67-83D6-4992-9070-5D8A55AE11CB}" destId="{544C31A9-7C6C-47EA-B12A-2E4A69F7D05B}" srcOrd="4" destOrd="0" presId="urn:microsoft.com/office/officeart/2005/8/layout/hierarchy3"/>
    <dgm:cxn modelId="{9EBBF5E3-FFED-400C-88CD-CBE2624D5429}" type="presParOf" srcId="{2A2F0D67-83D6-4992-9070-5D8A55AE11CB}" destId="{FCF4E94D-8517-4B09-BE21-536BC40FA665}" srcOrd="5"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3" csCatId="colorful" phldr="1"/>
      <dgm:spPr/>
    </dgm:pt>
    <dgm:pt modelId="{C19E5A62-D567-4C30-8AC2-3EAC86A9CADD}">
      <dgm:prSet phldrT="[Metin]" custT="1"/>
      <dgm:spPr/>
      <dgm:t>
        <a:bodyPr/>
        <a:lstStyle/>
        <a:p>
          <a:endParaRPr lang="tr-TR" sz="2000" dirty="0" smtClean="0">
            <a:solidFill>
              <a:schemeClr val="bg1"/>
            </a:solidFill>
          </a:endParaRPr>
        </a:p>
        <a:p>
          <a:endParaRPr lang="tr-TR" sz="2000" dirty="0">
            <a:solidFill>
              <a:schemeClr val="bg1"/>
            </a:solidFill>
          </a:endParaRPr>
        </a:p>
      </dgm:t>
    </dgm:pt>
    <dgm:pt modelId="{31D60F90-FBCB-40A5-8171-8A0BCB544FBA}" type="parTrans" cxnId="{8DD3582D-CFA2-4F65-9DCF-4B6338113542}">
      <dgm:prSet/>
      <dgm:spPr/>
      <dgm:t>
        <a:bodyPr/>
        <a:lstStyle/>
        <a:p>
          <a:endParaRPr lang="tr-TR"/>
        </a:p>
      </dgm:t>
    </dgm:pt>
    <dgm:pt modelId="{257778D9-8842-40A0-A48B-F5381C67CC7D}" type="sibTrans" cxnId="{8DD3582D-CFA2-4F65-9DCF-4B6338113542}">
      <dgm:prSet/>
      <dgm:spPr/>
      <dgm:t>
        <a:bodyPr/>
        <a:lstStyle/>
        <a:p>
          <a:endParaRPr lang="tr-TR"/>
        </a:p>
      </dgm:t>
    </dgm:pt>
    <dgm:pt modelId="{5A070287-3825-4B60-9E29-CC7A9D3CEC83}">
      <dgm:prSet phldrT="[Metin]" custT="1"/>
      <dgm:spPr/>
      <dgm:t>
        <a:bodyPr/>
        <a:lstStyle/>
        <a:p>
          <a:endParaRPr lang="tr-TR" sz="1600" dirty="0">
            <a:solidFill>
              <a:schemeClr val="bg1"/>
            </a:solidFill>
          </a:endParaRPr>
        </a:p>
      </dgm:t>
    </dgm:pt>
    <dgm:pt modelId="{E5A1AA2B-1BDB-4912-9EC7-43D887A7DDC9}" type="parTrans" cxnId="{41D8775D-D7B2-434A-9E28-0507A85ADEAA}">
      <dgm:prSet/>
      <dgm:spPr/>
      <dgm:t>
        <a:bodyPr/>
        <a:lstStyle/>
        <a:p>
          <a:endParaRPr lang="tr-TR"/>
        </a:p>
      </dgm:t>
    </dgm:pt>
    <dgm:pt modelId="{B16AD669-0CBC-40A5-A1A3-F3FF23033883}" type="sibTrans" cxnId="{41D8775D-D7B2-434A-9E28-0507A85ADEAA}">
      <dgm:prSet/>
      <dgm:spPr/>
      <dgm:t>
        <a:bodyPr/>
        <a:lstStyle/>
        <a:p>
          <a:endParaRPr lang="tr-TR"/>
        </a:p>
      </dgm:t>
    </dgm:pt>
    <dgm:pt modelId="{9B0DB319-80A9-4446-9FEA-2205E1F54E50}">
      <dgm:prSet phldrT="[Metin]" custT="1"/>
      <dgm:spPr/>
      <dgm:t>
        <a:bodyPr/>
        <a:lstStyle/>
        <a:p>
          <a:pPr>
            <a:lnSpc>
              <a:spcPct val="90000"/>
            </a:lnSpc>
          </a:pPr>
          <a:endParaRPr lang="tr-TR" sz="2400" dirty="0">
            <a:solidFill>
              <a:schemeClr val="bg1"/>
            </a:solidFill>
          </a:endParaRPr>
        </a:p>
      </dgm:t>
    </dgm:pt>
    <dgm:pt modelId="{C373E6ED-49B1-4299-B652-43FAB8214A82}" type="parTrans" cxnId="{A2701832-1CEE-4628-A518-EBCE10059EE7}">
      <dgm:prSet/>
      <dgm:spPr/>
      <dgm:t>
        <a:bodyPr/>
        <a:lstStyle/>
        <a:p>
          <a:endParaRPr lang="tr-TR"/>
        </a:p>
      </dgm:t>
    </dgm:pt>
    <dgm:pt modelId="{D48775D7-9F52-4BA3-AA98-0BC6615E667E}" type="sibTrans" cxnId="{A2701832-1CEE-4628-A518-EBCE10059EE7}">
      <dgm:prSet/>
      <dgm:spPr/>
      <dgm:t>
        <a:bodyPr/>
        <a:lstStyle/>
        <a:p>
          <a:endParaRPr lang="tr-TR"/>
        </a:p>
      </dgm:t>
    </dgm:pt>
    <dgm:pt modelId="{6166D46A-4BE8-4BF0-B48C-D067326C2615}">
      <dgm:prSet/>
      <dgm:spPr/>
      <dgm:t>
        <a:bodyPr/>
        <a:lstStyle/>
        <a:p>
          <a:endParaRPr lang="tr-TR"/>
        </a:p>
      </dgm:t>
    </dgm:pt>
    <dgm:pt modelId="{297EFA3E-33CC-4393-8525-D47ACBA0E6B3}" type="parTrans" cxnId="{E62B8CC0-DB48-4671-AEF1-250BD08F14F8}">
      <dgm:prSet/>
      <dgm:spPr/>
      <dgm:t>
        <a:bodyPr/>
        <a:lstStyle/>
        <a:p>
          <a:endParaRPr lang="tr-TR"/>
        </a:p>
      </dgm:t>
    </dgm:pt>
    <dgm:pt modelId="{3E966DB8-C8E3-4670-86CA-5FF34B420CD5}" type="sibTrans" cxnId="{E62B8CC0-DB48-4671-AEF1-250BD08F14F8}">
      <dgm:prSet/>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pt>
    <dgm:pt modelId="{D90BD0BD-3315-4EFB-A3D8-E3DF03AD1B74}" type="pres">
      <dgm:prSet presAssocID="{6166D46A-4BE8-4BF0-B48C-D067326C2615}" presName="Name8" presStyleCnt="0"/>
      <dgm:spPr/>
    </dgm:pt>
    <dgm:pt modelId="{2DDEBC45-7D0D-4F97-B6EB-DD613D5EE6DF}" type="pres">
      <dgm:prSet presAssocID="{6166D46A-4BE8-4BF0-B48C-D067326C2615}" presName="level" presStyleLbl="node1" presStyleIdx="0" presStyleCnt="4" custAng="10800000" custScaleY="71476" custLinFactY="200000" custLinFactNeighborX="-44628" custLinFactNeighborY="235494">
        <dgm:presLayoutVars>
          <dgm:chMax val="1"/>
          <dgm:bulletEnabled val="1"/>
        </dgm:presLayoutVars>
      </dgm:prSet>
      <dgm:spPr/>
      <dgm:t>
        <a:bodyPr/>
        <a:lstStyle/>
        <a:p>
          <a:endParaRPr lang="tr-TR"/>
        </a:p>
      </dgm:t>
    </dgm:pt>
    <dgm:pt modelId="{33A966CA-36D6-4575-A53E-9ECB1A8699CC}" type="pres">
      <dgm:prSet presAssocID="{6166D46A-4BE8-4BF0-B48C-D067326C2615}" presName="levelTx" presStyleLbl="revTx" presStyleIdx="0" presStyleCnt="0">
        <dgm:presLayoutVars>
          <dgm:chMax val="1"/>
          <dgm:bulletEnabled val="1"/>
        </dgm:presLayoutVars>
      </dgm:prSet>
      <dgm:spPr/>
      <dgm:t>
        <a:bodyPr/>
        <a:lstStyle/>
        <a:p>
          <a:endParaRPr lang="tr-TR"/>
        </a:p>
      </dgm:t>
    </dgm:pt>
    <dgm:pt modelId="{A0ED6CFD-D576-415D-A322-FD22D14F9605}" type="pres">
      <dgm:prSet presAssocID="{C19E5A62-D567-4C30-8AC2-3EAC86A9CADD}" presName="Name8" presStyleCnt="0"/>
      <dgm:spPr/>
    </dgm:pt>
    <dgm:pt modelId="{BA190C6E-D769-430C-89F1-9C58055B927F}" type="pres">
      <dgm:prSet presAssocID="{C19E5A62-D567-4C30-8AC2-3EAC86A9CADD}" presName="level" presStyleLbl="node1" presStyleIdx="1" presStyleCnt="4" custAng="10800000" custScaleX="97324" custScaleY="84335" custLinFactY="49735" custLinFactNeighborX="-455" custLinFactNeighborY="100000">
        <dgm:presLayoutVars>
          <dgm:chMax val="1"/>
          <dgm:bulletEnabled val="1"/>
        </dgm:presLayoutVars>
      </dgm:prSet>
      <dgm:spPr/>
      <dgm:t>
        <a:bodyPr/>
        <a:lstStyle/>
        <a:p>
          <a:endParaRPr lang="tr-TR"/>
        </a:p>
      </dgm:t>
    </dgm:pt>
    <dgm:pt modelId="{24F7EB37-5F2A-4004-A3A1-FE542A0729D0}" type="pres">
      <dgm:prSet presAssocID="{C19E5A62-D567-4C30-8AC2-3EAC86A9CADD}" presName="levelTx" presStyleLbl="revTx" presStyleIdx="0" presStyleCnt="0">
        <dgm:presLayoutVars>
          <dgm:chMax val="1"/>
          <dgm:bulletEnabled val="1"/>
        </dgm:presLayoutVars>
      </dgm:prSet>
      <dgm:spPr/>
      <dgm:t>
        <a:bodyPr/>
        <a:lstStyle/>
        <a:p>
          <a:endParaRPr lang="tr-TR"/>
        </a:p>
      </dgm:t>
    </dgm:pt>
    <dgm:pt modelId="{9A222799-876A-4D67-A06B-C2C11F6A2020}" type="pres">
      <dgm:prSet presAssocID="{5A070287-3825-4B60-9E29-CC7A9D3CEC83}" presName="Name8" presStyleCnt="0"/>
      <dgm:spPr/>
    </dgm:pt>
    <dgm:pt modelId="{DD94318D-5690-4119-A6AF-7233F2952685}" type="pres">
      <dgm:prSet presAssocID="{5A070287-3825-4B60-9E29-CC7A9D3CEC83}" presName="level" presStyleLbl="node1" presStyleIdx="2" presStyleCnt="4" custAng="10800000" custScaleX="98903" custScaleY="94902" custLinFactNeighborX="-1404" custLinFactNeighborY="-28904">
        <dgm:presLayoutVars>
          <dgm:chMax val="1"/>
          <dgm:bulletEnabled val="1"/>
        </dgm:presLayoutVars>
      </dgm:prSet>
      <dgm:spPr/>
      <dgm:t>
        <a:bodyPr/>
        <a:lstStyle/>
        <a:p>
          <a:endParaRPr lang="tr-TR"/>
        </a:p>
      </dgm:t>
    </dgm:pt>
    <dgm:pt modelId="{5D662E3F-6F99-4E23-AD13-DD05650867CD}" type="pres">
      <dgm:prSet presAssocID="{5A070287-3825-4B60-9E29-CC7A9D3CEC83}" presName="levelTx" presStyleLbl="revTx" presStyleIdx="0" presStyleCnt="0">
        <dgm:presLayoutVars>
          <dgm:chMax val="1"/>
          <dgm:bulletEnabled val="1"/>
        </dgm:presLayoutVars>
      </dgm:prSet>
      <dgm:spPr/>
      <dgm:t>
        <a:bodyPr/>
        <a:lstStyle/>
        <a:p>
          <a:endParaRPr lang="tr-TR"/>
        </a:p>
      </dgm:t>
    </dgm:pt>
    <dgm:pt modelId="{92ACFDF0-12AC-4FF3-B1B1-CF1E929B7B0F}" type="pres">
      <dgm:prSet presAssocID="{9B0DB319-80A9-4446-9FEA-2205E1F54E50}" presName="Name8" presStyleCnt="0"/>
      <dgm:spPr/>
    </dgm:pt>
    <dgm:pt modelId="{D3A99FE1-CD26-4F08-BCD7-05E9E9E47142}" type="pres">
      <dgm:prSet presAssocID="{9B0DB319-80A9-4446-9FEA-2205E1F54E50}" presName="level" presStyleLbl="node1" presStyleIdx="3" presStyleCnt="4" custAng="10800000" custScaleX="97358" custScaleY="128210" custLinFactY="-100000" custLinFactNeighborX="-2955" custLinFactNeighborY="-155334">
        <dgm:presLayoutVars>
          <dgm:chMax val="1"/>
          <dgm:bulletEnabled val="1"/>
        </dgm:presLayoutVars>
      </dgm:prSet>
      <dgm:spPr/>
      <dgm:t>
        <a:bodyPr/>
        <a:lstStyle/>
        <a:p>
          <a:endParaRPr lang="tr-TR"/>
        </a:p>
      </dgm:t>
    </dgm:pt>
    <dgm:pt modelId="{12D039D7-EA55-41A9-8879-874B3BE71E84}" type="pres">
      <dgm:prSet presAssocID="{9B0DB319-80A9-4446-9FEA-2205E1F54E50}" presName="levelTx" presStyleLbl="revTx" presStyleIdx="0" presStyleCnt="0">
        <dgm:presLayoutVars>
          <dgm:chMax val="1"/>
          <dgm:bulletEnabled val="1"/>
        </dgm:presLayoutVars>
      </dgm:prSet>
      <dgm:spPr/>
      <dgm:t>
        <a:bodyPr/>
        <a:lstStyle/>
        <a:p>
          <a:endParaRPr lang="tr-TR"/>
        </a:p>
      </dgm:t>
    </dgm:pt>
  </dgm:ptLst>
  <dgm:cxnLst>
    <dgm:cxn modelId="{B802CB23-341B-4B70-9EA2-C199500D8925}" type="presOf" srcId="{C19E5A62-D567-4C30-8AC2-3EAC86A9CADD}" destId="{BA190C6E-D769-430C-89F1-9C58055B927F}" srcOrd="0" destOrd="0" presId="urn:microsoft.com/office/officeart/2005/8/layout/pyramid3"/>
    <dgm:cxn modelId="{6A55FE3B-F211-4ECC-B7D6-D73DE05ED437}" type="presOf" srcId="{6166D46A-4BE8-4BF0-B48C-D067326C2615}" destId="{2DDEBC45-7D0D-4F97-B6EB-DD613D5EE6DF}" srcOrd="0" destOrd="0" presId="urn:microsoft.com/office/officeart/2005/8/layout/pyramid3"/>
    <dgm:cxn modelId="{DFF6014B-1249-409A-9CAA-8937EA563087}" type="presOf" srcId="{5A070287-3825-4B60-9E29-CC7A9D3CEC83}" destId="{DD94318D-5690-4119-A6AF-7233F2952685}" srcOrd="0" destOrd="0" presId="urn:microsoft.com/office/officeart/2005/8/layout/pyramid3"/>
    <dgm:cxn modelId="{83AE296A-9D79-4FEC-8316-09C95642D0AF}" type="presOf" srcId="{FE56E2CD-B45C-4674-AC53-C94E0463D23C}" destId="{359E47C3-A97B-476F-BA69-E024C0339BBE}" srcOrd="0" destOrd="0" presId="urn:microsoft.com/office/officeart/2005/8/layout/pyramid3"/>
    <dgm:cxn modelId="{CFB65EE6-1DA0-4685-BE57-D305098BDC11}" type="presOf" srcId="{9B0DB319-80A9-4446-9FEA-2205E1F54E50}" destId="{12D039D7-EA55-41A9-8879-874B3BE71E84}" srcOrd="1" destOrd="0" presId="urn:microsoft.com/office/officeart/2005/8/layout/pyramid3"/>
    <dgm:cxn modelId="{2D92C13D-4B88-491F-9B90-6575F520DA30}" type="presOf" srcId="{9B0DB319-80A9-4446-9FEA-2205E1F54E50}" destId="{D3A99FE1-CD26-4F08-BCD7-05E9E9E47142}" srcOrd="0" destOrd="0" presId="urn:microsoft.com/office/officeart/2005/8/layout/pyramid3"/>
    <dgm:cxn modelId="{8DD3582D-CFA2-4F65-9DCF-4B6338113542}" srcId="{FE56E2CD-B45C-4674-AC53-C94E0463D23C}" destId="{C19E5A62-D567-4C30-8AC2-3EAC86A9CADD}" srcOrd="1" destOrd="0" parTransId="{31D60F90-FBCB-40A5-8171-8A0BCB544FBA}" sibTransId="{257778D9-8842-40A0-A48B-F5381C67CC7D}"/>
    <dgm:cxn modelId="{C95065FD-72B0-42DB-9C38-7E3C59940A81}" type="presOf" srcId="{5A070287-3825-4B60-9E29-CC7A9D3CEC83}" destId="{5D662E3F-6F99-4E23-AD13-DD05650867CD}" srcOrd="1" destOrd="0" presId="urn:microsoft.com/office/officeart/2005/8/layout/pyramid3"/>
    <dgm:cxn modelId="{A2701832-1CEE-4628-A518-EBCE10059EE7}" srcId="{FE56E2CD-B45C-4674-AC53-C94E0463D23C}" destId="{9B0DB319-80A9-4446-9FEA-2205E1F54E50}" srcOrd="3" destOrd="0" parTransId="{C373E6ED-49B1-4299-B652-43FAB8214A82}" sibTransId="{D48775D7-9F52-4BA3-AA98-0BC6615E667E}"/>
    <dgm:cxn modelId="{E62B8CC0-DB48-4671-AEF1-250BD08F14F8}" srcId="{FE56E2CD-B45C-4674-AC53-C94E0463D23C}" destId="{6166D46A-4BE8-4BF0-B48C-D067326C2615}" srcOrd="0" destOrd="0" parTransId="{297EFA3E-33CC-4393-8525-D47ACBA0E6B3}" sibTransId="{3E966DB8-C8E3-4670-86CA-5FF34B420CD5}"/>
    <dgm:cxn modelId="{41D8775D-D7B2-434A-9E28-0507A85ADEAA}" srcId="{FE56E2CD-B45C-4674-AC53-C94E0463D23C}" destId="{5A070287-3825-4B60-9E29-CC7A9D3CEC83}" srcOrd="2" destOrd="0" parTransId="{E5A1AA2B-1BDB-4912-9EC7-43D887A7DDC9}" sibTransId="{B16AD669-0CBC-40A5-A1A3-F3FF23033883}"/>
    <dgm:cxn modelId="{08C5D8D7-D5B6-4F23-8D21-2705EB9F27AD}" type="presOf" srcId="{6166D46A-4BE8-4BF0-B48C-D067326C2615}" destId="{33A966CA-36D6-4575-A53E-9ECB1A8699CC}" srcOrd="1" destOrd="0" presId="urn:microsoft.com/office/officeart/2005/8/layout/pyramid3"/>
    <dgm:cxn modelId="{2CF9516E-C3FF-448F-B185-F045B2B4905D}" type="presOf" srcId="{C19E5A62-D567-4C30-8AC2-3EAC86A9CADD}" destId="{24F7EB37-5F2A-4004-A3A1-FE542A0729D0}" srcOrd="1" destOrd="0" presId="urn:microsoft.com/office/officeart/2005/8/layout/pyramid3"/>
    <dgm:cxn modelId="{3AB280C8-3276-4E6D-BD11-412F63771286}" type="presParOf" srcId="{359E47C3-A97B-476F-BA69-E024C0339BBE}" destId="{D90BD0BD-3315-4EFB-A3D8-E3DF03AD1B74}" srcOrd="0" destOrd="0" presId="urn:microsoft.com/office/officeart/2005/8/layout/pyramid3"/>
    <dgm:cxn modelId="{01561220-3481-4531-9E34-EFB5168C864A}" type="presParOf" srcId="{D90BD0BD-3315-4EFB-A3D8-E3DF03AD1B74}" destId="{2DDEBC45-7D0D-4F97-B6EB-DD613D5EE6DF}" srcOrd="0" destOrd="0" presId="urn:microsoft.com/office/officeart/2005/8/layout/pyramid3"/>
    <dgm:cxn modelId="{A5924B15-A4BC-4830-BB49-B852FB1B4D7E}" type="presParOf" srcId="{D90BD0BD-3315-4EFB-A3D8-E3DF03AD1B74}" destId="{33A966CA-36D6-4575-A53E-9ECB1A8699CC}" srcOrd="1" destOrd="0" presId="urn:microsoft.com/office/officeart/2005/8/layout/pyramid3"/>
    <dgm:cxn modelId="{2701BC66-7CA6-4F6E-A350-46E581AA6CD6}" type="presParOf" srcId="{359E47C3-A97B-476F-BA69-E024C0339BBE}" destId="{A0ED6CFD-D576-415D-A322-FD22D14F9605}" srcOrd="1" destOrd="0" presId="urn:microsoft.com/office/officeart/2005/8/layout/pyramid3"/>
    <dgm:cxn modelId="{93CA7DC5-7E5F-465B-A6B8-44BB3B921872}" type="presParOf" srcId="{A0ED6CFD-D576-415D-A322-FD22D14F9605}" destId="{BA190C6E-D769-430C-89F1-9C58055B927F}" srcOrd="0" destOrd="0" presId="urn:microsoft.com/office/officeart/2005/8/layout/pyramid3"/>
    <dgm:cxn modelId="{EBA7264D-BC25-4839-9BDD-73758766BE0D}" type="presParOf" srcId="{A0ED6CFD-D576-415D-A322-FD22D14F9605}" destId="{24F7EB37-5F2A-4004-A3A1-FE542A0729D0}" srcOrd="1" destOrd="0" presId="urn:microsoft.com/office/officeart/2005/8/layout/pyramid3"/>
    <dgm:cxn modelId="{387AD955-9D0E-4B2D-96D7-585AD6E8F7DC}" type="presParOf" srcId="{359E47C3-A97B-476F-BA69-E024C0339BBE}" destId="{9A222799-876A-4D67-A06B-C2C11F6A2020}" srcOrd="2" destOrd="0" presId="urn:microsoft.com/office/officeart/2005/8/layout/pyramid3"/>
    <dgm:cxn modelId="{79D9989A-EABA-48B8-A01D-B29B58C6389E}" type="presParOf" srcId="{9A222799-876A-4D67-A06B-C2C11F6A2020}" destId="{DD94318D-5690-4119-A6AF-7233F2952685}" srcOrd="0" destOrd="0" presId="urn:microsoft.com/office/officeart/2005/8/layout/pyramid3"/>
    <dgm:cxn modelId="{16DB7903-2A8A-47AD-AE8D-49D84DEFDA3F}" type="presParOf" srcId="{9A222799-876A-4D67-A06B-C2C11F6A2020}" destId="{5D662E3F-6F99-4E23-AD13-DD05650867CD}" srcOrd="1" destOrd="0" presId="urn:microsoft.com/office/officeart/2005/8/layout/pyramid3"/>
    <dgm:cxn modelId="{96ECD23E-1DE1-42AC-B67C-571EFE11B9D9}" type="presParOf" srcId="{359E47C3-A97B-476F-BA69-E024C0339BBE}" destId="{92ACFDF0-12AC-4FF3-B1B1-CF1E929B7B0F}" srcOrd="3" destOrd="0" presId="urn:microsoft.com/office/officeart/2005/8/layout/pyramid3"/>
    <dgm:cxn modelId="{7E43F716-0197-44F9-AE99-9213519138E1}" type="presParOf" srcId="{92ACFDF0-12AC-4FF3-B1B1-CF1E929B7B0F}" destId="{D3A99FE1-CD26-4F08-BCD7-05E9E9E47142}" srcOrd="0" destOrd="0" presId="urn:microsoft.com/office/officeart/2005/8/layout/pyramid3"/>
    <dgm:cxn modelId="{1D59842E-8A7C-4A98-BDDC-D8FD1D2B495B}" type="presParOf" srcId="{92ACFDF0-12AC-4FF3-B1B1-CF1E929B7B0F}" destId="{12D039D7-EA55-41A9-8879-874B3BE71E84}" srcOrd="1"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4" csCatId="colorful" phldr="1"/>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t>
        <a:bodyPr/>
        <a:lstStyle/>
        <a:p>
          <a:endParaRPr lang="tr-TR"/>
        </a:p>
      </dgm:t>
    </dgm:pt>
  </dgm:ptLst>
  <dgm:cxnLst>
    <dgm:cxn modelId="{E8EB012A-3698-4406-AF89-67BA50AD71D0}" type="presOf" srcId="{FE56E2CD-B45C-4674-AC53-C94E0463D23C}" destId="{359E47C3-A97B-476F-BA69-E024C0339BBE}" srcOrd="0"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D90E01-1E6B-4B60-976B-C8BE05F6A6CC}" type="doc">
      <dgm:prSet loTypeId="urn:microsoft.com/office/officeart/2005/8/layout/hierarchy3" loCatId="hierarchy" qsTypeId="urn:microsoft.com/office/officeart/2005/8/quickstyle/simple2" qsCatId="simple" csTypeId="urn:microsoft.com/office/officeart/2005/8/colors/accent2_1" csCatId="accent2" phldr="1"/>
      <dgm:spPr/>
      <dgm:t>
        <a:bodyPr/>
        <a:lstStyle/>
        <a:p>
          <a:endParaRPr lang="tr-TR"/>
        </a:p>
      </dgm:t>
    </dgm:pt>
    <dgm:pt modelId="{0C2C66C9-C191-4A5A-8CF7-EBDDE36AC4A3}">
      <dgm:prSet custT="1"/>
      <dgm:spPr/>
      <dgm:t>
        <a:bodyPr/>
        <a:lstStyle/>
        <a:p>
          <a:r>
            <a:rPr lang="tr-TR" sz="2400" b="1" dirty="0" smtClean="0">
              <a:latin typeface="Arial" pitchFamily="34" charset="0"/>
              <a:cs typeface="Arial" pitchFamily="34" charset="0"/>
            </a:rPr>
            <a:t>Üniversite Proje Yarışmaları</a:t>
          </a:r>
          <a:endParaRPr lang="tr-TR" sz="2400" b="1" dirty="0">
            <a:latin typeface="Arial" pitchFamily="34" charset="0"/>
            <a:cs typeface="Arial" pitchFamily="34" charset="0"/>
          </a:endParaRPr>
        </a:p>
      </dgm:t>
    </dgm:pt>
    <dgm:pt modelId="{67BF528C-35A9-4E55-92EB-B213401E02BD}" type="parTrans" cxnId="{5A67692D-5DC5-4E13-9A06-D7B1B11A2A26}">
      <dgm:prSet/>
      <dgm:spPr/>
      <dgm:t>
        <a:bodyPr/>
        <a:lstStyle/>
        <a:p>
          <a:endParaRPr lang="tr-TR" sz="1600">
            <a:latin typeface="Arial" pitchFamily="34" charset="0"/>
            <a:cs typeface="Arial" pitchFamily="34" charset="0"/>
          </a:endParaRPr>
        </a:p>
      </dgm:t>
    </dgm:pt>
    <dgm:pt modelId="{F3E2E931-33D3-426C-9383-046B31923499}" type="sibTrans" cxnId="{5A67692D-5DC5-4E13-9A06-D7B1B11A2A26}">
      <dgm:prSet/>
      <dgm:spPr/>
      <dgm:t>
        <a:bodyPr/>
        <a:lstStyle/>
        <a:p>
          <a:endParaRPr lang="tr-TR" sz="1600">
            <a:latin typeface="Arial" pitchFamily="34" charset="0"/>
            <a:cs typeface="Arial" pitchFamily="34" charset="0"/>
          </a:endParaRPr>
        </a:p>
      </dgm:t>
    </dgm:pt>
    <dgm:pt modelId="{4B63DC03-F3B5-4BB6-AB89-D9E99650901D}">
      <dgm:prSet custT="1"/>
      <dgm:spPr>
        <a:noFill/>
      </dgm:spPr>
      <dgm:t>
        <a:bodyPr/>
        <a:lstStyle/>
        <a:p>
          <a:r>
            <a:rPr lang="tr-TR" altLang="tr-TR" sz="1800" b="1" i="0" dirty="0" smtClean="0">
              <a:latin typeface="Arial" pitchFamily="34" charset="0"/>
              <a:cs typeface="Arial" pitchFamily="34" charset="0"/>
            </a:rPr>
            <a:t>2241 Özel Sektöre Yönelik Lisans Bitirme Tezleri Yarışması</a:t>
          </a:r>
          <a:endParaRPr lang="tr-TR" sz="1800" b="1" i="0" dirty="0">
            <a:latin typeface="Arial" pitchFamily="34" charset="0"/>
            <a:cs typeface="Arial" pitchFamily="34" charset="0"/>
          </a:endParaRPr>
        </a:p>
      </dgm:t>
    </dgm:pt>
    <dgm:pt modelId="{735FCB39-CAE6-415F-92D2-6E276C2A289C}" type="parTrans" cxnId="{D935F670-B9F4-491D-B33D-818440B9CA1C}">
      <dgm:prSet/>
      <dgm:spPr/>
      <dgm:t>
        <a:bodyPr/>
        <a:lstStyle/>
        <a:p>
          <a:endParaRPr lang="tr-TR" sz="1600">
            <a:latin typeface="Arial" pitchFamily="34" charset="0"/>
            <a:cs typeface="Arial" pitchFamily="34" charset="0"/>
          </a:endParaRPr>
        </a:p>
      </dgm:t>
    </dgm:pt>
    <dgm:pt modelId="{27B3ACA4-BA14-4022-85A8-ED4FB97EEAA3}" type="sibTrans" cxnId="{D935F670-B9F4-491D-B33D-818440B9CA1C}">
      <dgm:prSet/>
      <dgm:spPr/>
      <dgm:t>
        <a:bodyPr/>
        <a:lstStyle/>
        <a:p>
          <a:endParaRPr lang="tr-TR" sz="1600">
            <a:latin typeface="Arial" pitchFamily="34" charset="0"/>
            <a:cs typeface="Arial" pitchFamily="34" charset="0"/>
          </a:endParaRPr>
        </a:p>
      </dgm:t>
    </dgm:pt>
    <dgm:pt modelId="{173C2169-A87F-45C2-9CAD-BF3B5DE3108F}">
      <dgm:prSet custT="1"/>
      <dgm:spPr>
        <a:noFill/>
      </dgm:spPr>
      <dgm:t>
        <a:bodyPr/>
        <a:lstStyle/>
        <a:p>
          <a:r>
            <a:rPr lang="tr-TR" sz="1800" b="1" i="0" dirty="0" smtClean="0">
              <a:solidFill>
                <a:schemeClr val="accent2"/>
              </a:solidFill>
              <a:latin typeface="Arial" pitchFamily="34" charset="0"/>
              <a:cs typeface="Arial" pitchFamily="34" charset="0"/>
            </a:rPr>
            <a:t>2242 Öncelikli Alanlarda Üniversite Öğrencileri Proje Yarışması</a:t>
          </a:r>
          <a:endParaRPr lang="tr-TR" sz="1800" b="1" i="0" dirty="0">
            <a:solidFill>
              <a:schemeClr val="accent2"/>
            </a:solidFill>
            <a:latin typeface="Arial" pitchFamily="34" charset="0"/>
            <a:cs typeface="Arial" pitchFamily="34" charset="0"/>
          </a:endParaRPr>
        </a:p>
      </dgm:t>
    </dgm:pt>
    <dgm:pt modelId="{329CE6AB-0992-4266-9142-014EA61A39AD}" type="parTrans" cxnId="{31ABA1EC-418C-41B1-B885-43A78F49A1A8}">
      <dgm:prSet/>
      <dgm:spPr/>
      <dgm:t>
        <a:bodyPr/>
        <a:lstStyle/>
        <a:p>
          <a:endParaRPr lang="tr-TR" sz="1600">
            <a:latin typeface="Arial" pitchFamily="34" charset="0"/>
            <a:cs typeface="Arial" pitchFamily="34" charset="0"/>
          </a:endParaRPr>
        </a:p>
      </dgm:t>
    </dgm:pt>
    <dgm:pt modelId="{C8648155-A195-4F0F-8FEA-2728A0AD7F03}" type="sibTrans" cxnId="{31ABA1EC-418C-41B1-B885-43A78F49A1A8}">
      <dgm:prSet/>
      <dgm:spPr/>
      <dgm:t>
        <a:bodyPr/>
        <a:lstStyle/>
        <a:p>
          <a:endParaRPr lang="tr-TR" sz="1600">
            <a:latin typeface="Arial" pitchFamily="34" charset="0"/>
            <a:cs typeface="Arial" pitchFamily="34" charset="0"/>
          </a:endParaRPr>
        </a:p>
      </dgm:t>
    </dgm:pt>
    <dgm:pt modelId="{17036E74-425C-4C3F-B5F3-108817628ECC}">
      <dgm:prSet custT="1"/>
      <dgm:spPr>
        <a:noFill/>
      </dgm:spPr>
      <dgm:t>
        <a:bodyPr/>
        <a:lstStyle/>
        <a:p>
          <a:r>
            <a:rPr lang="tr-TR" sz="1800" b="1" i="0" dirty="0" smtClean="0">
              <a:solidFill>
                <a:schemeClr val="tx1"/>
              </a:solidFill>
              <a:latin typeface="Arial" pitchFamily="34" charset="0"/>
              <a:cs typeface="Arial" pitchFamily="34" charset="0"/>
            </a:rPr>
            <a:t>2238 Girişimcilik ve Yenilikçilik Yarışması</a:t>
          </a:r>
          <a:endParaRPr lang="tr-TR" sz="1800" b="1" i="0" dirty="0">
            <a:solidFill>
              <a:schemeClr val="tx1"/>
            </a:solidFill>
            <a:latin typeface="Arial" pitchFamily="34" charset="0"/>
            <a:cs typeface="Arial" pitchFamily="34" charset="0"/>
          </a:endParaRPr>
        </a:p>
      </dgm:t>
    </dgm:pt>
    <dgm:pt modelId="{926E9AB2-60AB-4F62-8F67-318F82963110}" type="parTrans" cxnId="{1E06B3D2-54F0-4620-BF07-D3B2D9DD2DD0}">
      <dgm:prSet/>
      <dgm:spPr/>
      <dgm:t>
        <a:bodyPr/>
        <a:lstStyle/>
        <a:p>
          <a:endParaRPr lang="tr-TR" sz="1600">
            <a:latin typeface="Arial" pitchFamily="34" charset="0"/>
            <a:cs typeface="Arial" pitchFamily="34" charset="0"/>
          </a:endParaRPr>
        </a:p>
      </dgm:t>
    </dgm:pt>
    <dgm:pt modelId="{0D19E063-4D91-46F6-A9F4-0CAE4C6FCBF3}" type="sibTrans" cxnId="{1E06B3D2-54F0-4620-BF07-D3B2D9DD2DD0}">
      <dgm:prSet/>
      <dgm:spPr/>
      <dgm:t>
        <a:bodyPr/>
        <a:lstStyle/>
        <a:p>
          <a:endParaRPr lang="tr-TR" sz="1600">
            <a:latin typeface="Arial" pitchFamily="34" charset="0"/>
            <a:cs typeface="Arial" pitchFamily="34" charset="0"/>
          </a:endParaRPr>
        </a:p>
      </dgm:t>
    </dgm:pt>
    <dgm:pt modelId="{E2DB55D3-0B1D-4525-8FCF-B0F02AD8DD02}" type="pres">
      <dgm:prSet presAssocID="{8ED90E01-1E6B-4B60-976B-C8BE05F6A6CC}" presName="diagram" presStyleCnt="0">
        <dgm:presLayoutVars>
          <dgm:chPref val="1"/>
          <dgm:dir/>
          <dgm:animOne val="branch"/>
          <dgm:animLvl val="lvl"/>
          <dgm:resizeHandles/>
        </dgm:presLayoutVars>
      </dgm:prSet>
      <dgm:spPr/>
      <dgm:t>
        <a:bodyPr/>
        <a:lstStyle/>
        <a:p>
          <a:endParaRPr lang="tr-TR"/>
        </a:p>
      </dgm:t>
    </dgm:pt>
    <dgm:pt modelId="{72644E84-A52F-4856-AED4-90DF9882498E}" type="pres">
      <dgm:prSet presAssocID="{0C2C66C9-C191-4A5A-8CF7-EBDDE36AC4A3}" presName="root" presStyleCnt="0"/>
      <dgm:spPr/>
    </dgm:pt>
    <dgm:pt modelId="{5A9A1285-00E6-44AD-8F62-BB301A73B536}" type="pres">
      <dgm:prSet presAssocID="{0C2C66C9-C191-4A5A-8CF7-EBDDE36AC4A3}" presName="rootComposite" presStyleCnt="0"/>
      <dgm:spPr/>
    </dgm:pt>
    <dgm:pt modelId="{A44EBC12-30DF-4168-A57C-D5AFDA76E05C}" type="pres">
      <dgm:prSet presAssocID="{0C2C66C9-C191-4A5A-8CF7-EBDDE36AC4A3}" presName="rootText" presStyleLbl="node1" presStyleIdx="0" presStyleCnt="1" custScaleX="231611" custScaleY="78845"/>
      <dgm:spPr/>
      <dgm:t>
        <a:bodyPr/>
        <a:lstStyle/>
        <a:p>
          <a:endParaRPr lang="tr-TR"/>
        </a:p>
      </dgm:t>
    </dgm:pt>
    <dgm:pt modelId="{DE6983DF-3849-48A1-BCC5-D5A7DAAE24C1}" type="pres">
      <dgm:prSet presAssocID="{0C2C66C9-C191-4A5A-8CF7-EBDDE36AC4A3}" presName="rootConnector" presStyleLbl="node1" presStyleIdx="0" presStyleCnt="1"/>
      <dgm:spPr/>
      <dgm:t>
        <a:bodyPr/>
        <a:lstStyle/>
        <a:p>
          <a:endParaRPr lang="tr-TR"/>
        </a:p>
      </dgm:t>
    </dgm:pt>
    <dgm:pt modelId="{2A2F0D67-83D6-4992-9070-5D8A55AE11CB}" type="pres">
      <dgm:prSet presAssocID="{0C2C66C9-C191-4A5A-8CF7-EBDDE36AC4A3}" presName="childShape" presStyleCnt="0"/>
      <dgm:spPr/>
    </dgm:pt>
    <dgm:pt modelId="{F4930F84-154C-41BF-98E3-1845BA32776B}" type="pres">
      <dgm:prSet presAssocID="{735FCB39-CAE6-415F-92D2-6E276C2A289C}" presName="Name13" presStyleLbl="parChTrans1D2" presStyleIdx="0" presStyleCnt="3"/>
      <dgm:spPr/>
      <dgm:t>
        <a:bodyPr/>
        <a:lstStyle/>
        <a:p>
          <a:endParaRPr lang="tr-TR"/>
        </a:p>
      </dgm:t>
    </dgm:pt>
    <dgm:pt modelId="{32B60E7E-B977-4E8F-805A-EF935F6AB459}" type="pres">
      <dgm:prSet presAssocID="{4B63DC03-F3B5-4BB6-AB89-D9E99650901D}" presName="childText" presStyleLbl="bgAcc1" presStyleIdx="0" presStyleCnt="3" custScaleX="433815" custLinFactY="9056" custLinFactNeighborX="5959" custLinFactNeighborY="100000">
        <dgm:presLayoutVars>
          <dgm:bulletEnabled val="1"/>
        </dgm:presLayoutVars>
      </dgm:prSet>
      <dgm:spPr/>
      <dgm:t>
        <a:bodyPr/>
        <a:lstStyle/>
        <a:p>
          <a:endParaRPr lang="tr-TR"/>
        </a:p>
      </dgm:t>
    </dgm:pt>
    <dgm:pt modelId="{8A73BDC9-8F18-4765-8125-552603601EC8}" type="pres">
      <dgm:prSet presAssocID="{329CE6AB-0992-4266-9142-014EA61A39AD}" presName="Name13" presStyleLbl="parChTrans1D2" presStyleIdx="1" presStyleCnt="3"/>
      <dgm:spPr/>
      <dgm:t>
        <a:bodyPr/>
        <a:lstStyle/>
        <a:p>
          <a:endParaRPr lang="tr-TR"/>
        </a:p>
      </dgm:t>
    </dgm:pt>
    <dgm:pt modelId="{D4A13498-78E9-4899-ABBA-55F6578D5C8B}" type="pres">
      <dgm:prSet presAssocID="{173C2169-A87F-45C2-9CAD-BF3B5DE3108F}" presName="childText" presStyleLbl="bgAcc1" presStyleIdx="1" presStyleCnt="3" custScaleX="433815" custLinFactY="1141" custLinFactNeighborX="5959" custLinFactNeighborY="100000">
        <dgm:presLayoutVars>
          <dgm:bulletEnabled val="1"/>
        </dgm:presLayoutVars>
      </dgm:prSet>
      <dgm:spPr/>
      <dgm:t>
        <a:bodyPr/>
        <a:lstStyle/>
        <a:p>
          <a:endParaRPr lang="tr-TR"/>
        </a:p>
      </dgm:t>
    </dgm:pt>
    <dgm:pt modelId="{544C31A9-7C6C-47EA-B12A-2E4A69F7D05B}" type="pres">
      <dgm:prSet presAssocID="{926E9AB2-60AB-4F62-8F67-318F82963110}" presName="Name13" presStyleLbl="parChTrans1D2" presStyleIdx="2" presStyleCnt="3"/>
      <dgm:spPr/>
      <dgm:t>
        <a:bodyPr/>
        <a:lstStyle/>
        <a:p>
          <a:endParaRPr lang="tr-TR"/>
        </a:p>
      </dgm:t>
    </dgm:pt>
    <dgm:pt modelId="{FCF4E94D-8517-4B09-BE21-536BC40FA665}" type="pres">
      <dgm:prSet presAssocID="{17036E74-425C-4C3F-B5F3-108817628ECC}" presName="childText" presStyleLbl="bgAcc1" presStyleIdx="2" presStyleCnt="3" custScaleX="432859" custLinFactY="-100000" custLinFactNeighborX="5959" custLinFactNeighborY="-158028">
        <dgm:presLayoutVars>
          <dgm:bulletEnabled val="1"/>
        </dgm:presLayoutVars>
      </dgm:prSet>
      <dgm:spPr/>
      <dgm:t>
        <a:bodyPr/>
        <a:lstStyle/>
        <a:p>
          <a:endParaRPr lang="tr-TR"/>
        </a:p>
      </dgm:t>
    </dgm:pt>
  </dgm:ptLst>
  <dgm:cxnLst>
    <dgm:cxn modelId="{1E06B3D2-54F0-4620-BF07-D3B2D9DD2DD0}" srcId="{0C2C66C9-C191-4A5A-8CF7-EBDDE36AC4A3}" destId="{17036E74-425C-4C3F-B5F3-108817628ECC}" srcOrd="2" destOrd="0" parTransId="{926E9AB2-60AB-4F62-8F67-318F82963110}" sibTransId="{0D19E063-4D91-46F6-A9F4-0CAE4C6FCBF3}"/>
    <dgm:cxn modelId="{285A07B7-3048-415C-A578-201D92B29594}" type="presOf" srcId="{735FCB39-CAE6-415F-92D2-6E276C2A289C}" destId="{F4930F84-154C-41BF-98E3-1845BA32776B}" srcOrd="0" destOrd="0" presId="urn:microsoft.com/office/officeart/2005/8/layout/hierarchy3"/>
    <dgm:cxn modelId="{A6797621-0873-41CB-9F64-FB19D7B2D2BC}" type="presOf" srcId="{17036E74-425C-4C3F-B5F3-108817628ECC}" destId="{FCF4E94D-8517-4B09-BE21-536BC40FA665}" srcOrd="0" destOrd="0" presId="urn:microsoft.com/office/officeart/2005/8/layout/hierarchy3"/>
    <dgm:cxn modelId="{F607C4D0-585C-4782-9328-23D919A8C8A8}" type="presOf" srcId="{173C2169-A87F-45C2-9CAD-BF3B5DE3108F}" destId="{D4A13498-78E9-4899-ABBA-55F6578D5C8B}" srcOrd="0" destOrd="0" presId="urn:microsoft.com/office/officeart/2005/8/layout/hierarchy3"/>
    <dgm:cxn modelId="{105E5C83-D280-427D-A9A6-9B3E5A9E24F8}" type="presOf" srcId="{8ED90E01-1E6B-4B60-976B-C8BE05F6A6CC}" destId="{E2DB55D3-0B1D-4525-8FCF-B0F02AD8DD02}" srcOrd="0" destOrd="0" presId="urn:microsoft.com/office/officeart/2005/8/layout/hierarchy3"/>
    <dgm:cxn modelId="{D935F670-B9F4-491D-B33D-818440B9CA1C}" srcId="{0C2C66C9-C191-4A5A-8CF7-EBDDE36AC4A3}" destId="{4B63DC03-F3B5-4BB6-AB89-D9E99650901D}" srcOrd="0" destOrd="0" parTransId="{735FCB39-CAE6-415F-92D2-6E276C2A289C}" sibTransId="{27B3ACA4-BA14-4022-85A8-ED4FB97EEAA3}"/>
    <dgm:cxn modelId="{DD7E8747-E6FA-49C6-993E-F3D7A478D2B8}" type="presOf" srcId="{0C2C66C9-C191-4A5A-8CF7-EBDDE36AC4A3}" destId="{A44EBC12-30DF-4168-A57C-D5AFDA76E05C}" srcOrd="0" destOrd="0" presId="urn:microsoft.com/office/officeart/2005/8/layout/hierarchy3"/>
    <dgm:cxn modelId="{7EE4A7C5-28E9-4878-BA67-766F9BA44811}" type="presOf" srcId="{926E9AB2-60AB-4F62-8F67-318F82963110}" destId="{544C31A9-7C6C-47EA-B12A-2E4A69F7D05B}" srcOrd="0" destOrd="0" presId="urn:microsoft.com/office/officeart/2005/8/layout/hierarchy3"/>
    <dgm:cxn modelId="{BB89744C-84CF-40E2-BBA5-8B0C02D5E418}" type="presOf" srcId="{329CE6AB-0992-4266-9142-014EA61A39AD}" destId="{8A73BDC9-8F18-4765-8125-552603601EC8}" srcOrd="0" destOrd="0" presId="urn:microsoft.com/office/officeart/2005/8/layout/hierarchy3"/>
    <dgm:cxn modelId="{5A67692D-5DC5-4E13-9A06-D7B1B11A2A26}" srcId="{8ED90E01-1E6B-4B60-976B-C8BE05F6A6CC}" destId="{0C2C66C9-C191-4A5A-8CF7-EBDDE36AC4A3}" srcOrd="0" destOrd="0" parTransId="{67BF528C-35A9-4E55-92EB-B213401E02BD}" sibTransId="{F3E2E931-33D3-426C-9383-046B31923499}"/>
    <dgm:cxn modelId="{31ABA1EC-418C-41B1-B885-43A78F49A1A8}" srcId="{0C2C66C9-C191-4A5A-8CF7-EBDDE36AC4A3}" destId="{173C2169-A87F-45C2-9CAD-BF3B5DE3108F}" srcOrd="1" destOrd="0" parTransId="{329CE6AB-0992-4266-9142-014EA61A39AD}" sibTransId="{C8648155-A195-4F0F-8FEA-2728A0AD7F03}"/>
    <dgm:cxn modelId="{2774C6B4-D1D8-4B14-97E9-D1E3BA2354CE}" type="presOf" srcId="{4B63DC03-F3B5-4BB6-AB89-D9E99650901D}" destId="{32B60E7E-B977-4E8F-805A-EF935F6AB459}" srcOrd="0" destOrd="0" presId="urn:microsoft.com/office/officeart/2005/8/layout/hierarchy3"/>
    <dgm:cxn modelId="{479EFA77-49D0-4FFA-9E28-10E8563DF0A0}" type="presOf" srcId="{0C2C66C9-C191-4A5A-8CF7-EBDDE36AC4A3}" destId="{DE6983DF-3849-48A1-BCC5-D5A7DAAE24C1}" srcOrd="1" destOrd="0" presId="urn:microsoft.com/office/officeart/2005/8/layout/hierarchy3"/>
    <dgm:cxn modelId="{60D93366-1E88-48FA-86E5-B0E2F952D897}" type="presParOf" srcId="{E2DB55D3-0B1D-4525-8FCF-B0F02AD8DD02}" destId="{72644E84-A52F-4856-AED4-90DF9882498E}" srcOrd="0" destOrd="0" presId="urn:microsoft.com/office/officeart/2005/8/layout/hierarchy3"/>
    <dgm:cxn modelId="{F7AA268E-8067-4888-A1DF-090424A591C1}" type="presParOf" srcId="{72644E84-A52F-4856-AED4-90DF9882498E}" destId="{5A9A1285-00E6-44AD-8F62-BB301A73B536}" srcOrd="0" destOrd="0" presId="urn:microsoft.com/office/officeart/2005/8/layout/hierarchy3"/>
    <dgm:cxn modelId="{6A3B3F37-24BD-47F0-8BF2-C589F8CA8625}" type="presParOf" srcId="{5A9A1285-00E6-44AD-8F62-BB301A73B536}" destId="{A44EBC12-30DF-4168-A57C-D5AFDA76E05C}" srcOrd="0" destOrd="0" presId="urn:microsoft.com/office/officeart/2005/8/layout/hierarchy3"/>
    <dgm:cxn modelId="{70235530-EF34-4AF2-8225-44E675EA5BA2}" type="presParOf" srcId="{5A9A1285-00E6-44AD-8F62-BB301A73B536}" destId="{DE6983DF-3849-48A1-BCC5-D5A7DAAE24C1}" srcOrd="1" destOrd="0" presId="urn:microsoft.com/office/officeart/2005/8/layout/hierarchy3"/>
    <dgm:cxn modelId="{3F9FA589-7ADB-4FE9-8D37-73288FEC577A}" type="presParOf" srcId="{72644E84-A52F-4856-AED4-90DF9882498E}" destId="{2A2F0D67-83D6-4992-9070-5D8A55AE11CB}" srcOrd="1" destOrd="0" presId="urn:microsoft.com/office/officeart/2005/8/layout/hierarchy3"/>
    <dgm:cxn modelId="{46696598-7874-446C-B314-6B15D2124D1D}" type="presParOf" srcId="{2A2F0D67-83D6-4992-9070-5D8A55AE11CB}" destId="{F4930F84-154C-41BF-98E3-1845BA32776B}" srcOrd="0" destOrd="0" presId="urn:microsoft.com/office/officeart/2005/8/layout/hierarchy3"/>
    <dgm:cxn modelId="{C9438CFB-9284-4400-8DB7-EA128F92DF18}" type="presParOf" srcId="{2A2F0D67-83D6-4992-9070-5D8A55AE11CB}" destId="{32B60E7E-B977-4E8F-805A-EF935F6AB459}" srcOrd="1" destOrd="0" presId="urn:microsoft.com/office/officeart/2005/8/layout/hierarchy3"/>
    <dgm:cxn modelId="{5C2CD63C-2FAD-4AEC-AD22-2C39E745B1FA}" type="presParOf" srcId="{2A2F0D67-83D6-4992-9070-5D8A55AE11CB}" destId="{8A73BDC9-8F18-4765-8125-552603601EC8}" srcOrd="2" destOrd="0" presId="urn:microsoft.com/office/officeart/2005/8/layout/hierarchy3"/>
    <dgm:cxn modelId="{D5BFB38E-F13C-4715-B261-D6C866A5EAC1}" type="presParOf" srcId="{2A2F0D67-83D6-4992-9070-5D8A55AE11CB}" destId="{D4A13498-78E9-4899-ABBA-55F6578D5C8B}" srcOrd="3" destOrd="0" presId="urn:microsoft.com/office/officeart/2005/8/layout/hierarchy3"/>
    <dgm:cxn modelId="{42A87BA5-C483-4C41-8703-AD50EFC08F28}" type="presParOf" srcId="{2A2F0D67-83D6-4992-9070-5D8A55AE11CB}" destId="{544C31A9-7C6C-47EA-B12A-2E4A69F7D05B}" srcOrd="4" destOrd="0" presId="urn:microsoft.com/office/officeart/2005/8/layout/hierarchy3"/>
    <dgm:cxn modelId="{DFD6E394-5B2B-42FE-8DE7-1BFB59D5E593}" type="presParOf" srcId="{2A2F0D67-83D6-4992-9070-5D8A55AE11CB}" destId="{FCF4E94D-8517-4B09-BE21-536BC40FA665}" srcOrd="5"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5" csCatId="colorful" phldr="1"/>
      <dgm:spPr/>
    </dgm:pt>
    <dgm:pt modelId="{C19E5A62-D567-4C30-8AC2-3EAC86A9CADD}">
      <dgm:prSet phldrT="[Metin]" custT="1"/>
      <dgm:spPr/>
      <dgm:t>
        <a:bodyPr/>
        <a:lstStyle/>
        <a:p>
          <a:endParaRPr lang="tr-TR" sz="2000" dirty="0" smtClean="0">
            <a:solidFill>
              <a:schemeClr val="bg1"/>
            </a:solidFill>
          </a:endParaRPr>
        </a:p>
        <a:p>
          <a:endParaRPr lang="tr-TR" sz="2000" dirty="0">
            <a:solidFill>
              <a:schemeClr val="bg1"/>
            </a:solidFill>
          </a:endParaRPr>
        </a:p>
      </dgm:t>
    </dgm:pt>
    <dgm:pt modelId="{31D60F90-FBCB-40A5-8171-8A0BCB544FBA}" type="parTrans" cxnId="{8DD3582D-CFA2-4F65-9DCF-4B6338113542}">
      <dgm:prSet/>
      <dgm:spPr/>
      <dgm:t>
        <a:bodyPr/>
        <a:lstStyle/>
        <a:p>
          <a:endParaRPr lang="tr-TR"/>
        </a:p>
      </dgm:t>
    </dgm:pt>
    <dgm:pt modelId="{257778D9-8842-40A0-A48B-F5381C67CC7D}" type="sibTrans" cxnId="{8DD3582D-CFA2-4F65-9DCF-4B6338113542}">
      <dgm:prSet/>
      <dgm:spPr/>
      <dgm:t>
        <a:bodyPr/>
        <a:lstStyle/>
        <a:p>
          <a:endParaRPr lang="tr-TR"/>
        </a:p>
      </dgm:t>
    </dgm:pt>
    <dgm:pt modelId="{5A070287-3825-4B60-9E29-CC7A9D3CEC83}">
      <dgm:prSet phldrT="[Metin]" custT="1"/>
      <dgm:spPr/>
      <dgm:t>
        <a:bodyPr/>
        <a:lstStyle/>
        <a:p>
          <a:endParaRPr lang="tr-TR" sz="1600" dirty="0">
            <a:solidFill>
              <a:schemeClr val="bg1"/>
            </a:solidFill>
          </a:endParaRPr>
        </a:p>
      </dgm:t>
    </dgm:pt>
    <dgm:pt modelId="{E5A1AA2B-1BDB-4912-9EC7-43D887A7DDC9}" type="parTrans" cxnId="{41D8775D-D7B2-434A-9E28-0507A85ADEAA}">
      <dgm:prSet/>
      <dgm:spPr/>
      <dgm:t>
        <a:bodyPr/>
        <a:lstStyle/>
        <a:p>
          <a:endParaRPr lang="tr-TR"/>
        </a:p>
      </dgm:t>
    </dgm:pt>
    <dgm:pt modelId="{B16AD669-0CBC-40A5-A1A3-F3FF23033883}" type="sibTrans" cxnId="{41D8775D-D7B2-434A-9E28-0507A85ADEAA}">
      <dgm:prSet/>
      <dgm:spPr/>
      <dgm:t>
        <a:bodyPr/>
        <a:lstStyle/>
        <a:p>
          <a:endParaRPr lang="tr-TR"/>
        </a:p>
      </dgm:t>
    </dgm:pt>
    <dgm:pt modelId="{9B0DB319-80A9-4446-9FEA-2205E1F54E50}">
      <dgm:prSet phldrT="[Metin]" custT="1"/>
      <dgm:spPr/>
      <dgm:t>
        <a:bodyPr/>
        <a:lstStyle/>
        <a:p>
          <a:pPr>
            <a:lnSpc>
              <a:spcPct val="90000"/>
            </a:lnSpc>
          </a:pPr>
          <a:endParaRPr lang="tr-TR" sz="2400" dirty="0">
            <a:solidFill>
              <a:schemeClr val="bg1"/>
            </a:solidFill>
          </a:endParaRPr>
        </a:p>
      </dgm:t>
    </dgm:pt>
    <dgm:pt modelId="{C373E6ED-49B1-4299-B652-43FAB8214A82}" type="parTrans" cxnId="{A2701832-1CEE-4628-A518-EBCE10059EE7}">
      <dgm:prSet/>
      <dgm:spPr/>
      <dgm:t>
        <a:bodyPr/>
        <a:lstStyle/>
        <a:p>
          <a:endParaRPr lang="tr-TR"/>
        </a:p>
      </dgm:t>
    </dgm:pt>
    <dgm:pt modelId="{D48775D7-9F52-4BA3-AA98-0BC6615E667E}" type="sibTrans" cxnId="{A2701832-1CEE-4628-A518-EBCE10059EE7}">
      <dgm:prSet/>
      <dgm:spPr/>
      <dgm:t>
        <a:bodyPr/>
        <a:lstStyle/>
        <a:p>
          <a:endParaRPr lang="tr-TR"/>
        </a:p>
      </dgm:t>
    </dgm:pt>
    <dgm:pt modelId="{6166D46A-4BE8-4BF0-B48C-D067326C2615}">
      <dgm:prSet/>
      <dgm:spPr/>
      <dgm:t>
        <a:bodyPr/>
        <a:lstStyle/>
        <a:p>
          <a:endParaRPr lang="tr-TR"/>
        </a:p>
      </dgm:t>
    </dgm:pt>
    <dgm:pt modelId="{297EFA3E-33CC-4393-8525-D47ACBA0E6B3}" type="parTrans" cxnId="{E62B8CC0-DB48-4671-AEF1-250BD08F14F8}">
      <dgm:prSet/>
      <dgm:spPr/>
      <dgm:t>
        <a:bodyPr/>
        <a:lstStyle/>
        <a:p>
          <a:endParaRPr lang="tr-TR"/>
        </a:p>
      </dgm:t>
    </dgm:pt>
    <dgm:pt modelId="{3E966DB8-C8E3-4670-86CA-5FF34B420CD5}" type="sibTrans" cxnId="{E62B8CC0-DB48-4671-AEF1-250BD08F14F8}">
      <dgm:prSet/>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pt>
    <dgm:pt modelId="{D90BD0BD-3315-4EFB-A3D8-E3DF03AD1B74}" type="pres">
      <dgm:prSet presAssocID="{6166D46A-4BE8-4BF0-B48C-D067326C2615}" presName="Name8" presStyleCnt="0"/>
      <dgm:spPr/>
    </dgm:pt>
    <dgm:pt modelId="{2DDEBC45-7D0D-4F97-B6EB-DD613D5EE6DF}" type="pres">
      <dgm:prSet presAssocID="{6166D46A-4BE8-4BF0-B48C-D067326C2615}" presName="level" presStyleLbl="node1" presStyleIdx="0" presStyleCnt="4" custAng="10800000" custScaleY="71476" custLinFactY="200000" custLinFactNeighborX="-44628" custLinFactNeighborY="235494">
        <dgm:presLayoutVars>
          <dgm:chMax val="1"/>
          <dgm:bulletEnabled val="1"/>
        </dgm:presLayoutVars>
      </dgm:prSet>
      <dgm:spPr/>
      <dgm:t>
        <a:bodyPr/>
        <a:lstStyle/>
        <a:p>
          <a:endParaRPr lang="tr-TR"/>
        </a:p>
      </dgm:t>
    </dgm:pt>
    <dgm:pt modelId="{33A966CA-36D6-4575-A53E-9ECB1A8699CC}" type="pres">
      <dgm:prSet presAssocID="{6166D46A-4BE8-4BF0-B48C-D067326C2615}" presName="levelTx" presStyleLbl="revTx" presStyleIdx="0" presStyleCnt="0">
        <dgm:presLayoutVars>
          <dgm:chMax val="1"/>
          <dgm:bulletEnabled val="1"/>
        </dgm:presLayoutVars>
      </dgm:prSet>
      <dgm:spPr/>
      <dgm:t>
        <a:bodyPr/>
        <a:lstStyle/>
        <a:p>
          <a:endParaRPr lang="tr-TR"/>
        </a:p>
      </dgm:t>
    </dgm:pt>
    <dgm:pt modelId="{A0ED6CFD-D576-415D-A322-FD22D14F9605}" type="pres">
      <dgm:prSet presAssocID="{C19E5A62-D567-4C30-8AC2-3EAC86A9CADD}" presName="Name8" presStyleCnt="0"/>
      <dgm:spPr/>
    </dgm:pt>
    <dgm:pt modelId="{BA190C6E-D769-430C-89F1-9C58055B927F}" type="pres">
      <dgm:prSet presAssocID="{C19E5A62-D567-4C30-8AC2-3EAC86A9CADD}" presName="level" presStyleLbl="node1" presStyleIdx="1" presStyleCnt="4" custAng="10800000" custScaleX="99316" custScaleY="84335" custLinFactY="49735" custLinFactNeighborX="-455" custLinFactNeighborY="100000">
        <dgm:presLayoutVars>
          <dgm:chMax val="1"/>
          <dgm:bulletEnabled val="1"/>
        </dgm:presLayoutVars>
      </dgm:prSet>
      <dgm:spPr/>
      <dgm:t>
        <a:bodyPr/>
        <a:lstStyle/>
        <a:p>
          <a:endParaRPr lang="tr-TR"/>
        </a:p>
      </dgm:t>
    </dgm:pt>
    <dgm:pt modelId="{24F7EB37-5F2A-4004-A3A1-FE542A0729D0}" type="pres">
      <dgm:prSet presAssocID="{C19E5A62-D567-4C30-8AC2-3EAC86A9CADD}" presName="levelTx" presStyleLbl="revTx" presStyleIdx="0" presStyleCnt="0">
        <dgm:presLayoutVars>
          <dgm:chMax val="1"/>
          <dgm:bulletEnabled val="1"/>
        </dgm:presLayoutVars>
      </dgm:prSet>
      <dgm:spPr/>
      <dgm:t>
        <a:bodyPr/>
        <a:lstStyle/>
        <a:p>
          <a:endParaRPr lang="tr-TR"/>
        </a:p>
      </dgm:t>
    </dgm:pt>
    <dgm:pt modelId="{9A222799-876A-4D67-A06B-C2C11F6A2020}" type="pres">
      <dgm:prSet presAssocID="{5A070287-3825-4B60-9E29-CC7A9D3CEC83}" presName="Name8" presStyleCnt="0"/>
      <dgm:spPr/>
    </dgm:pt>
    <dgm:pt modelId="{DD94318D-5690-4119-A6AF-7233F2952685}" type="pres">
      <dgm:prSet presAssocID="{5A070287-3825-4B60-9E29-CC7A9D3CEC83}" presName="level" presStyleLbl="node1" presStyleIdx="2" presStyleCnt="4" custAng="10800000" custScaleX="98903" custScaleY="94902" custLinFactNeighborX="-1404" custLinFactNeighborY="-28904">
        <dgm:presLayoutVars>
          <dgm:chMax val="1"/>
          <dgm:bulletEnabled val="1"/>
        </dgm:presLayoutVars>
      </dgm:prSet>
      <dgm:spPr/>
      <dgm:t>
        <a:bodyPr/>
        <a:lstStyle/>
        <a:p>
          <a:endParaRPr lang="tr-TR"/>
        </a:p>
      </dgm:t>
    </dgm:pt>
    <dgm:pt modelId="{5D662E3F-6F99-4E23-AD13-DD05650867CD}" type="pres">
      <dgm:prSet presAssocID="{5A070287-3825-4B60-9E29-CC7A9D3CEC83}" presName="levelTx" presStyleLbl="revTx" presStyleIdx="0" presStyleCnt="0">
        <dgm:presLayoutVars>
          <dgm:chMax val="1"/>
          <dgm:bulletEnabled val="1"/>
        </dgm:presLayoutVars>
      </dgm:prSet>
      <dgm:spPr/>
      <dgm:t>
        <a:bodyPr/>
        <a:lstStyle/>
        <a:p>
          <a:endParaRPr lang="tr-TR"/>
        </a:p>
      </dgm:t>
    </dgm:pt>
    <dgm:pt modelId="{92ACFDF0-12AC-4FF3-B1B1-CF1E929B7B0F}" type="pres">
      <dgm:prSet presAssocID="{9B0DB319-80A9-4446-9FEA-2205E1F54E50}" presName="Name8" presStyleCnt="0"/>
      <dgm:spPr/>
    </dgm:pt>
    <dgm:pt modelId="{D3A99FE1-CD26-4F08-BCD7-05E9E9E47142}" type="pres">
      <dgm:prSet presAssocID="{9B0DB319-80A9-4446-9FEA-2205E1F54E50}" presName="level" presStyleLbl="node1" presStyleIdx="3" presStyleCnt="4" custAng="10800000" custScaleX="97358" custScaleY="128210" custLinFactY="-100000" custLinFactNeighborX="-2955" custLinFactNeighborY="-155334">
        <dgm:presLayoutVars>
          <dgm:chMax val="1"/>
          <dgm:bulletEnabled val="1"/>
        </dgm:presLayoutVars>
      </dgm:prSet>
      <dgm:spPr/>
      <dgm:t>
        <a:bodyPr/>
        <a:lstStyle/>
        <a:p>
          <a:endParaRPr lang="tr-TR"/>
        </a:p>
      </dgm:t>
    </dgm:pt>
    <dgm:pt modelId="{12D039D7-EA55-41A9-8879-874B3BE71E84}" type="pres">
      <dgm:prSet presAssocID="{9B0DB319-80A9-4446-9FEA-2205E1F54E50}" presName="levelTx" presStyleLbl="revTx" presStyleIdx="0" presStyleCnt="0">
        <dgm:presLayoutVars>
          <dgm:chMax val="1"/>
          <dgm:bulletEnabled val="1"/>
        </dgm:presLayoutVars>
      </dgm:prSet>
      <dgm:spPr/>
      <dgm:t>
        <a:bodyPr/>
        <a:lstStyle/>
        <a:p>
          <a:endParaRPr lang="tr-TR"/>
        </a:p>
      </dgm:t>
    </dgm:pt>
  </dgm:ptLst>
  <dgm:cxnLst>
    <dgm:cxn modelId="{A275E9CC-8E12-4AAE-9DA7-180164B82E39}" type="presOf" srcId="{5A070287-3825-4B60-9E29-CC7A9D3CEC83}" destId="{5D662E3F-6F99-4E23-AD13-DD05650867CD}" srcOrd="1" destOrd="0" presId="urn:microsoft.com/office/officeart/2005/8/layout/pyramid3"/>
    <dgm:cxn modelId="{2D3FB44C-5D7F-4848-A4C1-A481020BE98C}" type="presOf" srcId="{C19E5A62-D567-4C30-8AC2-3EAC86A9CADD}" destId="{BA190C6E-D769-430C-89F1-9C58055B927F}" srcOrd="0" destOrd="0" presId="urn:microsoft.com/office/officeart/2005/8/layout/pyramid3"/>
    <dgm:cxn modelId="{A2701832-1CEE-4628-A518-EBCE10059EE7}" srcId="{FE56E2CD-B45C-4674-AC53-C94E0463D23C}" destId="{9B0DB319-80A9-4446-9FEA-2205E1F54E50}" srcOrd="3" destOrd="0" parTransId="{C373E6ED-49B1-4299-B652-43FAB8214A82}" sibTransId="{D48775D7-9F52-4BA3-AA98-0BC6615E667E}"/>
    <dgm:cxn modelId="{91C4994F-4C3E-42C3-900F-D61E686F6632}" type="presOf" srcId="{5A070287-3825-4B60-9E29-CC7A9D3CEC83}" destId="{DD94318D-5690-4119-A6AF-7233F2952685}" srcOrd="0" destOrd="0" presId="urn:microsoft.com/office/officeart/2005/8/layout/pyramid3"/>
    <dgm:cxn modelId="{41D8775D-D7B2-434A-9E28-0507A85ADEAA}" srcId="{FE56E2CD-B45C-4674-AC53-C94E0463D23C}" destId="{5A070287-3825-4B60-9E29-CC7A9D3CEC83}" srcOrd="2" destOrd="0" parTransId="{E5A1AA2B-1BDB-4912-9EC7-43D887A7DDC9}" sibTransId="{B16AD669-0CBC-40A5-A1A3-F3FF23033883}"/>
    <dgm:cxn modelId="{E62B8CC0-DB48-4671-AEF1-250BD08F14F8}" srcId="{FE56E2CD-B45C-4674-AC53-C94E0463D23C}" destId="{6166D46A-4BE8-4BF0-B48C-D067326C2615}" srcOrd="0" destOrd="0" parTransId="{297EFA3E-33CC-4393-8525-D47ACBA0E6B3}" sibTransId="{3E966DB8-C8E3-4670-86CA-5FF34B420CD5}"/>
    <dgm:cxn modelId="{676355E0-AB5D-4757-BB6A-BAC753B12982}" type="presOf" srcId="{9B0DB319-80A9-4446-9FEA-2205E1F54E50}" destId="{D3A99FE1-CD26-4F08-BCD7-05E9E9E47142}" srcOrd="0" destOrd="0" presId="urn:microsoft.com/office/officeart/2005/8/layout/pyramid3"/>
    <dgm:cxn modelId="{8DD3582D-CFA2-4F65-9DCF-4B6338113542}" srcId="{FE56E2CD-B45C-4674-AC53-C94E0463D23C}" destId="{C19E5A62-D567-4C30-8AC2-3EAC86A9CADD}" srcOrd="1" destOrd="0" parTransId="{31D60F90-FBCB-40A5-8171-8A0BCB544FBA}" sibTransId="{257778D9-8842-40A0-A48B-F5381C67CC7D}"/>
    <dgm:cxn modelId="{522512C2-3CC3-4CB5-8FE1-FD1C3A216EB8}" type="presOf" srcId="{FE56E2CD-B45C-4674-AC53-C94E0463D23C}" destId="{359E47C3-A97B-476F-BA69-E024C0339BBE}" srcOrd="0" destOrd="0" presId="urn:microsoft.com/office/officeart/2005/8/layout/pyramid3"/>
    <dgm:cxn modelId="{AB36FF21-2018-471F-A392-D93BF44A7ABC}" type="presOf" srcId="{6166D46A-4BE8-4BF0-B48C-D067326C2615}" destId="{2DDEBC45-7D0D-4F97-B6EB-DD613D5EE6DF}" srcOrd="0" destOrd="0" presId="urn:microsoft.com/office/officeart/2005/8/layout/pyramid3"/>
    <dgm:cxn modelId="{1482A14B-EF58-4996-988F-88F325519DDB}" type="presOf" srcId="{6166D46A-4BE8-4BF0-B48C-D067326C2615}" destId="{33A966CA-36D6-4575-A53E-9ECB1A8699CC}" srcOrd="1" destOrd="0" presId="urn:microsoft.com/office/officeart/2005/8/layout/pyramid3"/>
    <dgm:cxn modelId="{906B1FDF-D91D-404C-B336-499262D2C7DA}" type="presOf" srcId="{9B0DB319-80A9-4446-9FEA-2205E1F54E50}" destId="{12D039D7-EA55-41A9-8879-874B3BE71E84}" srcOrd="1" destOrd="0" presId="urn:microsoft.com/office/officeart/2005/8/layout/pyramid3"/>
    <dgm:cxn modelId="{27F152BA-8CAA-4262-81AF-30C9734D498E}" type="presOf" srcId="{C19E5A62-D567-4C30-8AC2-3EAC86A9CADD}" destId="{24F7EB37-5F2A-4004-A3A1-FE542A0729D0}" srcOrd="1" destOrd="0" presId="urn:microsoft.com/office/officeart/2005/8/layout/pyramid3"/>
    <dgm:cxn modelId="{D9AFA4E5-E25B-4EF4-A975-5C3035E54755}" type="presParOf" srcId="{359E47C3-A97B-476F-BA69-E024C0339BBE}" destId="{D90BD0BD-3315-4EFB-A3D8-E3DF03AD1B74}" srcOrd="0" destOrd="0" presId="urn:microsoft.com/office/officeart/2005/8/layout/pyramid3"/>
    <dgm:cxn modelId="{65955B8F-866E-4A49-964B-B45E3EF74832}" type="presParOf" srcId="{D90BD0BD-3315-4EFB-A3D8-E3DF03AD1B74}" destId="{2DDEBC45-7D0D-4F97-B6EB-DD613D5EE6DF}" srcOrd="0" destOrd="0" presId="urn:microsoft.com/office/officeart/2005/8/layout/pyramid3"/>
    <dgm:cxn modelId="{04A1662B-DA61-4442-86A7-B5912E9038BB}" type="presParOf" srcId="{D90BD0BD-3315-4EFB-A3D8-E3DF03AD1B74}" destId="{33A966CA-36D6-4575-A53E-9ECB1A8699CC}" srcOrd="1" destOrd="0" presId="urn:microsoft.com/office/officeart/2005/8/layout/pyramid3"/>
    <dgm:cxn modelId="{3042CF70-AABC-4768-AA93-03B71F3DC5E8}" type="presParOf" srcId="{359E47C3-A97B-476F-BA69-E024C0339BBE}" destId="{A0ED6CFD-D576-415D-A322-FD22D14F9605}" srcOrd="1" destOrd="0" presId="urn:microsoft.com/office/officeart/2005/8/layout/pyramid3"/>
    <dgm:cxn modelId="{EF03BABF-4ED5-4E41-83E1-AF957A2445E4}" type="presParOf" srcId="{A0ED6CFD-D576-415D-A322-FD22D14F9605}" destId="{BA190C6E-D769-430C-89F1-9C58055B927F}" srcOrd="0" destOrd="0" presId="urn:microsoft.com/office/officeart/2005/8/layout/pyramid3"/>
    <dgm:cxn modelId="{A861C052-CB5B-49C7-9077-0B8003401703}" type="presParOf" srcId="{A0ED6CFD-D576-415D-A322-FD22D14F9605}" destId="{24F7EB37-5F2A-4004-A3A1-FE542A0729D0}" srcOrd="1" destOrd="0" presId="urn:microsoft.com/office/officeart/2005/8/layout/pyramid3"/>
    <dgm:cxn modelId="{9BB711F4-BEF5-4D1C-A435-5864BD169F26}" type="presParOf" srcId="{359E47C3-A97B-476F-BA69-E024C0339BBE}" destId="{9A222799-876A-4D67-A06B-C2C11F6A2020}" srcOrd="2" destOrd="0" presId="urn:microsoft.com/office/officeart/2005/8/layout/pyramid3"/>
    <dgm:cxn modelId="{6B67BEC4-4A9A-4D67-ACC2-80B8CBE4E887}" type="presParOf" srcId="{9A222799-876A-4D67-A06B-C2C11F6A2020}" destId="{DD94318D-5690-4119-A6AF-7233F2952685}" srcOrd="0" destOrd="0" presId="urn:microsoft.com/office/officeart/2005/8/layout/pyramid3"/>
    <dgm:cxn modelId="{4298094B-59E9-4BAD-9D2D-CCE03C343474}" type="presParOf" srcId="{9A222799-876A-4D67-A06B-C2C11F6A2020}" destId="{5D662E3F-6F99-4E23-AD13-DD05650867CD}" srcOrd="1" destOrd="0" presId="urn:microsoft.com/office/officeart/2005/8/layout/pyramid3"/>
    <dgm:cxn modelId="{46F3272D-EDF7-4A89-8BF0-39A8E19D8F0C}" type="presParOf" srcId="{359E47C3-A97B-476F-BA69-E024C0339BBE}" destId="{92ACFDF0-12AC-4FF3-B1B1-CF1E929B7B0F}" srcOrd="3" destOrd="0" presId="urn:microsoft.com/office/officeart/2005/8/layout/pyramid3"/>
    <dgm:cxn modelId="{EEB52F58-2A3F-475E-9CCA-AACFE12C0623}" type="presParOf" srcId="{92ACFDF0-12AC-4FF3-B1B1-CF1E929B7B0F}" destId="{D3A99FE1-CD26-4F08-BCD7-05E9E9E47142}" srcOrd="0" destOrd="0" presId="urn:microsoft.com/office/officeart/2005/8/layout/pyramid3"/>
    <dgm:cxn modelId="{523E4E40-A9A4-419A-BCCC-A8EA94C1F68E}" type="presParOf" srcId="{92ACFDF0-12AC-4FF3-B1B1-CF1E929B7B0F}" destId="{12D039D7-EA55-41A9-8879-874B3BE71E84}" srcOrd="1"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56E2CD-B45C-4674-AC53-C94E0463D23C}" type="doc">
      <dgm:prSet loTypeId="urn:microsoft.com/office/officeart/2005/8/layout/pyramid3" loCatId="pyramid" qsTypeId="urn:microsoft.com/office/officeart/2005/8/quickstyle/simple1" qsCatId="simple" csTypeId="urn:microsoft.com/office/officeart/2005/8/colors/colorful1#6" csCatId="colorful" phldr="1"/>
      <dgm:spPr/>
      <dgm:t>
        <a:bodyPr/>
        <a:lstStyle/>
        <a:p>
          <a:endParaRPr lang="tr-TR"/>
        </a:p>
      </dgm:t>
    </dgm:pt>
    <dgm:pt modelId="{359E47C3-A97B-476F-BA69-E024C0339BBE}" type="pres">
      <dgm:prSet presAssocID="{FE56E2CD-B45C-4674-AC53-C94E0463D23C}" presName="Name0" presStyleCnt="0">
        <dgm:presLayoutVars>
          <dgm:dir/>
          <dgm:animLvl val="lvl"/>
          <dgm:resizeHandles val="exact"/>
        </dgm:presLayoutVars>
      </dgm:prSet>
      <dgm:spPr/>
      <dgm:t>
        <a:bodyPr/>
        <a:lstStyle/>
        <a:p>
          <a:endParaRPr lang="tr-TR"/>
        </a:p>
      </dgm:t>
    </dgm:pt>
  </dgm:ptLst>
  <dgm:cxnLst>
    <dgm:cxn modelId="{AFDC2B1B-DD8C-4966-960E-7D46AD09A2E4}" type="presOf" srcId="{FE56E2CD-B45C-4674-AC53-C94E0463D23C}" destId="{359E47C3-A97B-476F-BA69-E024C0339BBE}" srcOrd="0"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C12-30DF-4168-A57C-D5AFDA76E05C}">
      <dsp:nvSpPr>
        <dsp:cNvPr id="0" name=""/>
        <dsp:cNvSpPr/>
      </dsp:nvSpPr>
      <dsp:spPr>
        <a:xfrm>
          <a:off x="55427" y="3161"/>
          <a:ext cx="5064755" cy="86207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itchFamily="34" charset="0"/>
              <a:cs typeface="Arial" pitchFamily="34" charset="0"/>
            </a:rPr>
            <a:t>Üniversite Proje Yarışmaları</a:t>
          </a:r>
          <a:endParaRPr lang="tr-TR" sz="2400" b="1" kern="1200" dirty="0">
            <a:latin typeface="Arial" pitchFamily="34" charset="0"/>
            <a:cs typeface="Arial" pitchFamily="34" charset="0"/>
          </a:endParaRPr>
        </a:p>
      </dsp:txBody>
      <dsp:txXfrm>
        <a:off x="80676" y="28410"/>
        <a:ext cx="5014257" cy="811573"/>
      </dsp:txXfrm>
    </dsp:sp>
    <dsp:sp modelId="{F4930F84-154C-41BF-98E3-1845BA32776B}">
      <dsp:nvSpPr>
        <dsp:cNvPr id="0" name=""/>
        <dsp:cNvSpPr/>
      </dsp:nvSpPr>
      <dsp:spPr>
        <a:xfrm>
          <a:off x="561902" y="865233"/>
          <a:ext cx="561902" cy="2012422"/>
        </a:xfrm>
        <a:custGeom>
          <a:avLst/>
          <a:gdLst/>
          <a:ahLst/>
          <a:cxnLst/>
          <a:rect l="0" t="0" r="0" b="0"/>
          <a:pathLst>
            <a:path>
              <a:moveTo>
                <a:pt x="0" y="0"/>
              </a:moveTo>
              <a:lnTo>
                <a:pt x="0" y="2012422"/>
              </a:lnTo>
              <a:lnTo>
                <a:pt x="561902" y="20124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60E7E-B977-4E8F-805A-EF935F6AB459}">
      <dsp:nvSpPr>
        <dsp:cNvPr id="0" name=""/>
        <dsp:cNvSpPr/>
      </dsp:nvSpPr>
      <dsp:spPr>
        <a:xfrm>
          <a:off x="1123805" y="2330968"/>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altLang="tr-TR" sz="1800" b="1" i="0" kern="1200" dirty="0" smtClean="0">
              <a:latin typeface="Arial" pitchFamily="34" charset="0"/>
              <a:cs typeface="Arial" pitchFamily="34" charset="0"/>
            </a:rPr>
            <a:t>2241 Özel </a:t>
          </a:r>
          <a:r>
            <a:rPr lang="tr-TR" altLang="tr-TR" sz="1800" b="1" i="0" kern="1200" dirty="0" smtClean="0">
              <a:latin typeface="Arial" pitchFamily="34" charset="0"/>
              <a:cs typeface="Arial" pitchFamily="34" charset="0"/>
            </a:rPr>
            <a:t>Sektöre Yönelik Lisans Bitirme Tezleri Yarışması</a:t>
          </a:r>
          <a:endParaRPr lang="tr-TR" sz="1800" b="1" i="0" kern="1200" dirty="0">
            <a:latin typeface="Arial" pitchFamily="34" charset="0"/>
            <a:cs typeface="Arial" pitchFamily="34" charset="0"/>
          </a:endParaRPr>
        </a:p>
      </dsp:txBody>
      <dsp:txXfrm>
        <a:off x="1155829" y="2362992"/>
        <a:ext cx="7525114" cy="1029327"/>
      </dsp:txXfrm>
    </dsp:sp>
    <dsp:sp modelId="{8A73BDC9-8F18-4765-8125-552603601EC8}">
      <dsp:nvSpPr>
        <dsp:cNvPr id="0" name=""/>
        <dsp:cNvSpPr/>
      </dsp:nvSpPr>
      <dsp:spPr>
        <a:xfrm>
          <a:off x="561902" y="865233"/>
          <a:ext cx="561902" cy="3292601"/>
        </a:xfrm>
        <a:custGeom>
          <a:avLst/>
          <a:gdLst/>
          <a:ahLst/>
          <a:cxnLst/>
          <a:rect l="0" t="0" r="0" b="0"/>
          <a:pathLst>
            <a:path>
              <a:moveTo>
                <a:pt x="0" y="0"/>
              </a:moveTo>
              <a:lnTo>
                <a:pt x="0" y="3292601"/>
              </a:lnTo>
              <a:lnTo>
                <a:pt x="561902" y="329260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A13498-78E9-4899-ABBA-55F6578D5C8B}">
      <dsp:nvSpPr>
        <dsp:cNvPr id="0" name=""/>
        <dsp:cNvSpPr/>
      </dsp:nvSpPr>
      <dsp:spPr>
        <a:xfrm>
          <a:off x="1123805" y="3611146"/>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latin typeface="Arial" pitchFamily="34" charset="0"/>
              <a:cs typeface="Arial" pitchFamily="34" charset="0"/>
            </a:rPr>
            <a:t>2242 Öncelikli Alanlarda Üniversite Öğrencileri Proje Yarışması</a:t>
          </a:r>
          <a:endParaRPr lang="tr-TR" sz="1800" b="1" i="0" kern="1200" dirty="0">
            <a:latin typeface="Arial" pitchFamily="34" charset="0"/>
            <a:cs typeface="Arial" pitchFamily="34" charset="0"/>
          </a:endParaRPr>
        </a:p>
      </dsp:txBody>
      <dsp:txXfrm>
        <a:off x="1155829" y="3643170"/>
        <a:ext cx="7525114" cy="1029327"/>
      </dsp:txXfrm>
    </dsp:sp>
    <dsp:sp modelId="{544C31A9-7C6C-47EA-B12A-2E4A69F7D05B}">
      <dsp:nvSpPr>
        <dsp:cNvPr id="0" name=""/>
        <dsp:cNvSpPr/>
      </dsp:nvSpPr>
      <dsp:spPr>
        <a:xfrm>
          <a:off x="561902" y="865233"/>
          <a:ext cx="578627" cy="732255"/>
        </a:xfrm>
        <a:custGeom>
          <a:avLst/>
          <a:gdLst/>
          <a:ahLst/>
          <a:cxnLst/>
          <a:rect l="0" t="0" r="0" b="0"/>
          <a:pathLst>
            <a:path>
              <a:moveTo>
                <a:pt x="0" y="0"/>
              </a:moveTo>
              <a:lnTo>
                <a:pt x="0" y="732255"/>
              </a:lnTo>
              <a:lnTo>
                <a:pt x="578627" y="7322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4E94D-8517-4B09-BE21-536BC40FA665}">
      <dsp:nvSpPr>
        <dsp:cNvPr id="0" name=""/>
        <dsp:cNvSpPr/>
      </dsp:nvSpPr>
      <dsp:spPr>
        <a:xfrm>
          <a:off x="1140530" y="1050800"/>
          <a:ext cx="7572437"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solidFill>
                <a:schemeClr val="accent2"/>
              </a:solidFill>
              <a:latin typeface="Arial" pitchFamily="34" charset="0"/>
              <a:cs typeface="Arial" pitchFamily="34" charset="0"/>
            </a:rPr>
            <a:t>2238 Girişimcilik ve Yenilikçilik Yarışması</a:t>
          </a:r>
          <a:endParaRPr lang="tr-TR" sz="1800" b="1" i="0" kern="1200" dirty="0">
            <a:solidFill>
              <a:schemeClr val="accent2"/>
            </a:solidFill>
            <a:latin typeface="Arial" pitchFamily="34" charset="0"/>
            <a:cs typeface="Arial" pitchFamily="34" charset="0"/>
          </a:endParaRPr>
        </a:p>
      </dsp:txBody>
      <dsp:txXfrm>
        <a:off x="1172554" y="1082824"/>
        <a:ext cx="7508389" cy="1029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EBC45-7D0D-4F97-B6EB-DD613D5EE6DF}">
      <dsp:nvSpPr>
        <dsp:cNvPr id="0" name=""/>
        <dsp:cNvSpPr/>
      </dsp:nvSpPr>
      <dsp:spPr>
        <a:xfrm>
          <a:off x="0" y="4790864"/>
          <a:ext cx="8712968" cy="1113791"/>
        </a:xfrm>
        <a:prstGeom prst="trapezoid">
          <a:avLst>
            <a:gd name="adj" fmla="val 7378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tr-TR" sz="6500" kern="1200"/>
        </a:p>
      </dsp:txBody>
      <dsp:txXfrm rot="10800000">
        <a:off x="1524771" y="4790864"/>
        <a:ext cx="5663429" cy="1113791"/>
      </dsp:txXfrm>
    </dsp:sp>
    <dsp:sp modelId="{BA190C6E-D769-430C-89F1-9C58055B927F}">
      <dsp:nvSpPr>
        <dsp:cNvPr id="0" name=""/>
        <dsp:cNvSpPr/>
      </dsp:nvSpPr>
      <dsp:spPr>
        <a:xfrm>
          <a:off x="814691" y="3447071"/>
          <a:ext cx="7019253" cy="1314169"/>
        </a:xfrm>
        <a:prstGeom prst="trapezoid">
          <a:avLst>
            <a:gd name="adj" fmla="val 7378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dirty="0" smtClean="0">
            <a:solidFill>
              <a:schemeClr val="bg1"/>
            </a:solidFill>
          </a:endParaRPr>
        </a:p>
        <a:p>
          <a:pPr lvl="0" algn="ctr" defTabSz="889000">
            <a:lnSpc>
              <a:spcPct val="90000"/>
            </a:lnSpc>
            <a:spcBef>
              <a:spcPct val="0"/>
            </a:spcBef>
            <a:spcAft>
              <a:spcPct val="35000"/>
            </a:spcAft>
          </a:pPr>
          <a:endParaRPr lang="tr-TR" sz="2000" kern="1200" dirty="0">
            <a:solidFill>
              <a:schemeClr val="bg1"/>
            </a:solidFill>
          </a:endParaRPr>
        </a:p>
      </dsp:txBody>
      <dsp:txXfrm rot="10800000">
        <a:off x="2043060" y="3447071"/>
        <a:ext cx="4562514" cy="1314169"/>
      </dsp:txXfrm>
    </dsp:sp>
    <dsp:sp modelId="{DD94318D-5690-4119-A6AF-7233F2952685}">
      <dsp:nvSpPr>
        <dsp:cNvPr id="0" name=""/>
        <dsp:cNvSpPr/>
      </dsp:nvSpPr>
      <dsp:spPr>
        <a:xfrm>
          <a:off x="1747472" y="1977557"/>
          <a:ext cx="5073965" cy="1478832"/>
        </a:xfrm>
        <a:prstGeom prst="trapezoid">
          <a:avLst>
            <a:gd name="adj" fmla="val 7378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tr-TR" sz="1600" kern="1200" dirty="0">
            <a:solidFill>
              <a:schemeClr val="bg1"/>
            </a:solidFill>
          </a:endParaRPr>
        </a:p>
      </dsp:txBody>
      <dsp:txXfrm rot="10800000">
        <a:off x="2635416" y="1977557"/>
        <a:ext cx="3298077" cy="1478832"/>
      </dsp:txXfrm>
    </dsp:sp>
    <dsp:sp modelId="{D3A99FE1-CD26-4F08-BCD7-05E9E9E47142}">
      <dsp:nvSpPr>
        <dsp:cNvPr id="0" name=""/>
        <dsp:cNvSpPr/>
      </dsp:nvSpPr>
      <dsp:spPr>
        <a:xfrm>
          <a:off x="2834280" y="0"/>
          <a:ext cx="2870177" cy="1997862"/>
        </a:xfrm>
        <a:prstGeom prst="trapezoid">
          <a:avLst>
            <a:gd name="adj" fmla="val 7378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dirty="0">
            <a:solidFill>
              <a:schemeClr val="bg1"/>
            </a:solidFill>
          </a:endParaRPr>
        </a:p>
      </dsp:txBody>
      <dsp:txXfrm rot="10800000">
        <a:off x="2834280" y="0"/>
        <a:ext cx="2870177" cy="1997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C12-30DF-4168-A57C-D5AFDA76E05C}">
      <dsp:nvSpPr>
        <dsp:cNvPr id="0" name=""/>
        <dsp:cNvSpPr/>
      </dsp:nvSpPr>
      <dsp:spPr>
        <a:xfrm>
          <a:off x="55427" y="3161"/>
          <a:ext cx="5064755" cy="86207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itchFamily="34" charset="0"/>
              <a:cs typeface="Arial" pitchFamily="34" charset="0"/>
            </a:rPr>
            <a:t>Üniversite Proje Yarışmaları</a:t>
          </a:r>
          <a:endParaRPr lang="tr-TR" sz="2400" b="1" kern="1200" dirty="0">
            <a:latin typeface="Arial" pitchFamily="34" charset="0"/>
            <a:cs typeface="Arial" pitchFamily="34" charset="0"/>
          </a:endParaRPr>
        </a:p>
      </dsp:txBody>
      <dsp:txXfrm>
        <a:off x="80676" y="28410"/>
        <a:ext cx="5014257" cy="811573"/>
      </dsp:txXfrm>
    </dsp:sp>
    <dsp:sp modelId="{F4930F84-154C-41BF-98E3-1845BA32776B}">
      <dsp:nvSpPr>
        <dsp:cNvPr id="0" name=""/>
        <dsp:cNvSpPr/>
      </dsp:nvSpPr>
      <dsp:spPr>
        <a:xfrm>
          <a:off x="561902" y="865233"/>
          <a:ext cx="561902" cy="2012422"/>
        </a:xfrm>
        <a:custGeom>
          <a:avLst/>
          <a:gdLst/>
          <a:ahLst/>
          <a:cxnLst/>
          <a:rect l="0" t="0" r="0" b="0"/>
          <a:pathLst>
            <a:path>
              <a:moveTo>
                <a:pt x="0" y="0"/>
              </a:moveTo>
              <a:lnTo>
                <a:pt x="0" y="2012422"/>
              </a:lnTo>
              <a:lnTo>
                <a:pt x="561902" y="20124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60E7E-B977-4E8F-805A-EF935F6AB459}">
      <dsp:nvSpPr>
        <dsp:cNvPr id="0" name=""/>
        <dsp:cNvSpPr/>
      </dsp:nvSpPr>
      <dsp:spPr>
        <a:xfrm>
          <a:off x="1123805" y="2330968"/>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altLang="tr-TR" sz="1800" b="1" i="0" kern="1200" dirty="0" smtClean="0">
              <a:solidFill>
                <a:schemeClr val="accent2"/>
              </a:solidFill>
              <a:latin typeface="Arial" pitchFamily="34" charset="0"/>
              <a:cs typeface="Arial" pitchFamily="34" charset="0"/>
            </a:rPr>
            <a:t>2241Özel Sektöre Yönelik Lisans Bitirme Tezleri Yarışması</a:t>
          </a:r>
          <a:endParaRPr lang="tr-TR" sz="1800" b="1" i="0" kern="1200" dirty="0">
            <a:solidFill>
              <a:schemeClr val="accent2"/>
            </a:solidFill>
            <a:latin typeface="Arial" pitchFamily="34" charset="0"/>
            <a:cs typeface="Arial" pitchFamily="34" charset="0"/>
          </a:endParaRPr>
        </a:p>
      </dsp:txBody>
      <dsp:txXfrm>
        <a:off x="1155829" y="2362992"/>
        <a:ext cx="7525114" cy="1029327"/>
      </dsp:txXfrm>
    </dsp:sp>
    <dsp:sp modelId="{8A73BDC9-8F18-4765-8125-552603601EC8}">
      <dsp:nvSpPr>
        <dsp:cNvPr id="0" name=""/>
        <dsp:cNvSpPr/>
      </dsp:nvSpPr>
      <dsp:spPr>
        <a:xfrm>
          <a:off x="561902" y="865233"/>
          <a:ext cx="561902" cy="3292601"/>
        </a:xfrm>
        <a:custGeom>
          <a:avLst/>
          <a:gdLst/>
          <a:ahLst/>
          <a:cxnLst/>
          <a:rect l="0" t="0" r="0" b="0"/>
          <a:pathLst>
            <a:path>
              <a:moveTo>
                <a:pt x="0" y="0"/>
              </a:moveTo>
              <a:lnTo>
                <a:pt x="0" y="3292601"/>
              </a:lnTo>
              <a:lnTo>
                <a:pt x="561902" y="329260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A13498-78E9-4899-ABBA-55F6578D5C8B}">
      <dsp:nvSpPr>
        <dsp:cNvPr id="0" name=""/>
        <dsp:cNvSpPr/>
      </dsp:nvSpPr>
      <dsp:spPr>
        <a:xfrm>
          <a:off x="1123805" y="3611146"/>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latin typeface="Arial" pitchFamily="34" charset="0"/>
              <a:cs typeface="Arial" pitchFamily="34" charset="0"/>
            </a:rPr>
            <a:t>2242 Öncelikli Alanlarda Üniversite Öğrencileri Proje Yarışması</a:t>
          </a:r>
          <a:endParaRPr lang="tr-TR" sz="1800" b="1" i="0" kern="1200" dirty="0">
            <a:latin typeface="Arial" pitchFamily="34" charset="0"/>
            <a:cs typeface="Arial" pitchFamily="34" charset="0"/>
          </a:endParaRPr>
        </a:p>
      </dsp:txBody>
      <dsp:txXfrm>
        <a:off x="1155829" y="3643170"/>
        <a:ext cx="7525114" cy="1029327"/>
      </dsp:txXfrm>
    </dsp:sp>
    <dsp:sp modelId="{544C31A9-7C6C-47EA-B12A-2E4A69F7D05B}">
      <dsp:nvSpPr>
        <dsp:cNvPr id="0" name=""/>
        <dsp:cNvSpPr/>
      </dsp:nvSpPr>
      <dsp:spPr>
        <a:xfrm>
          <a:off x="561902" y="865233"/>
          <a:ext cx="578627" cy="732255"/>
        </a:xfrm>
        <a:custGeom>
          <a:avLst/>
          <a:gdLst/>
          <a:ahLst/>
          <a:cxnLst/>
          <a:rect l="0" t="0" r="0" b="0"/>
          <a:pathLst>
            <a:path>
              <a:moveTo>
                <a:pt x="0" y="0"/>
              </a:moveTo>
              <a:lnTo>
                <a:pt x="0" y="732255"/>
              </a:lnTo>
              <a:lnTo>
                <a:pt x="578627" y="7322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4E94D-8517-4B09-BE21-536BC40FA665}">
      <dsp:nvSpPr>
        <dsp:cNvPr id="0" name=""/>
        <dsp:cNvSpPr/>
      </dsp:nvSpPr>
      <dsp:spPr>
        <a:xfrm>
          <a:off x="1140530" y="1050800"/>
          <a:ext cx="7572437"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solidFill>
                <a:schemeClr val="tx1"/>
              </a:solidFill>
              <a:latin typeface="Arial" pitchFamily="34" charset="0"/>
              <a:cs typeface="Arial" pitchFamily="34" charset="0"/>
            </a:rPr>
            <a:t>2238 Girişimcilik ve Yenilikçilik Yarışması</a:t>
          </a:r>
          <a:endParaRPr lang="tr-TR" sz="1800" b="1" i="0" kern="1200" dirty="0">
            <a:solidFill>
              <a:schemeClr val="tx1"/>
            </a:solidFill>
            <a:latin typeface="Arial" pitchFamily="34" charset="0"/>
            <a:cs typeface="Arial" pitchFamily="34" charset="0"/>
          </a:endParaRPr>
        </a:p>
      </dsp:txBody>
      <dsp:txXfrm>
        <a:off x="1172554" y="1082824"/>
        <a:ext cx="7508389" cy="10293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EBC45-7D0D-4F97-B6EB-DD613D5EE6DF}">
      <dsp:nvSpPr>
        <dsp:cNvPr id="0" name=""/>
        <dsp:cNvSpPr/>
      </dsp:nvSpPr>
      <dsp:spPr>
        <a:xfrm>
          <a:off x="0" y="4790864"/>
          <a:ext cx="8712968" cy="1113791"/>
        </a:xfrm>
        <a:prstGeom prst="trapezoid">
          <a:avLst>
            <a:gd name="adj" fmla="val 7378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tr-TR" sz="6500" kern="1200"/>
        </a:p>
      </dsp:txBody>
      <dsp:txXfrm rot="10800000">
        <a:off x="1524771" y="4790864"/>
        <a:ext cx="5663429" cy="1113791"/>
      </dsp:txXfrm>
    </dsp:sp>
    <dsp:sp modelId="{BA190C6E-D769-430C-89F1-9C58055B927F}">
      <dsp:nvSpPr>
        <dsp:cNvPr id="0" name=""/>
        <dsp:cNvSpPr/>
      </dsp:nvSpPr>
      <dsp:spPr>
        <a:xfrm>
          <a:off x="814691" y="3447071"/>
          <a:ext cx="7019253" cy="1314169"/>
        </a:xfrm>
        <a:prstGeom prst="trapezoid">
          <a:avLst>
            <a:gd name="adj" fmla="val 7378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dirty="0" smtClean="0">
            <a:solidFill>
              <a:schemeClr val="bg1"/>
            </a:solidFill>
          </a:endParaRPr>
        </a:p>
        <a:p>
          <a:pPr lvl="0" algn="ctr" defTabSz="889000">
            <a:lnSpc>
              <a:spcPct val="90000"/>
            </a:lnSpc>
            <a:spcBef>
              <a:spcPct val="0"/>
            </a:spcBef>
            <a:spcAft>
              <a:spcPct val="35000"/>
            </a:spcAft>
          </a:pPr>
          <a:endParaRPr lang="tr-TR" sz="2000" kern="1200" dirty="0">
            <a:solidFill>
              <a:schemeClr val="bg1"/>
            </a:solidFill>
          </a:endParaRPr>
        </a:p>
      </dsp:txBody>
      <dsp:txXfrm rot="10800000">
        <a:off x="2043060" y="3447071"/>
        <a:ext cx="4562514" cy="1314169"/>
      </dsp:txXfrm>
    </dsp:sp>
    <dsp:sp modelId="{DD94318D-5690-4119-A6AF-7233F2952685}">
      <dsp:nvSpPr>
        <dsp:cNvPr id="0" name=""/>
        <dsp:cNvSpPr/>
      </dsp:nvSpPr>
      <dsp:spPr>
        <a:xfrm>
          <a:off x="1747472" y="1977557"/>
          <a:ext cx="5073965" cy="1478832"/>
        </a:xfrm>
        <a:prstGeom prst="trapezoid">
          <a:avLst>
            <a:gd name="adj" fmla="val 7378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tr-TR" sz="1600" kern="1200" dirty="0">
            <a:solidFill>
              <a:schemeClr val="bg1"/>
            </a:solidFill>
          </a:endParaRPr>
        </a:p>
      </dsp:txBody>
      <dsp:txXfrm rot="10800000">
        <a:off x="2635416" y="1977557"/>
        <a:ext cx="3298077" cy="1478832"/>
      </dsp:txXfrm>
    </dsp:sp>
    <dsp:sp modelId="{D3A99FE1-CD26-4F08-BCD7-05E9E9E47142}">
      <dsp:nvSpPr>
        <dsp:cNvPr id="0" name=""/>
        <dsp:cNvSpPr/>
      </dsp:nvSpPr>
      <dsp:spPr>
        <a:xfrm>
          <a:off x="2834280" y="0"/>
          <a:ext cx="2870177" cy="1997862"/>
        </a:xfrm>
        <a:prstGeom prst="trapezoid">
          <a:avLst>
            <a:gd name="adj" fmla="val 7378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dirty="0">
            <a:solidFill>
              <a:schemeClr val="bg1"/>
            </a:solidFill>
          </a:endParaRPr>
        </a:p>
      </dsp:txBody>
      <dsp:txXfrm rot="10800000">
        <a:off x="2834280" y="0"/>
        <a:ext cx="2870177" cy="1997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C12-30DF-4168-A57C-D5AFDA76E05C}">
      <dsp:nvSpPr>
        <dsp:cNvPr id="0" name=""/>
        <dsp:cNvSpPr/>
      </dsp:nvSpPr>
      <dsp:spPr>
        <a:xfrm>
          <a:off x="55427" y="3161"/>
          <a:ext cx="5064755" cy="86207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itchFamily="34" charset="0"/>
              <a:cs typeface="Arial" pitchFamily="34" charset="0"/>
            </a:rPr>
            <a:t>Üniversite Proje Yarışmaları</a:t>
          </a:r>
          <a:endParaRPr lang="tr-TR" sz="2400" b="1" kern="1200" dirty="0">
            <a:latin typeface="Arial" pitchFamily="34" charset="0"/>
            <a:cs typeface="Arial" pitchFamily="34" charset="0"/>
          </a:endParaRPr>
        </a:p>
      </dsp:txBody>
      <dsp:txXfrm>
        <a:off x="80676" y="28410"/>
        <a:ext cx="5014257" cy="811573"/>
      </dsp:txXfrm>
    </dsp:sp>
    <dsp:sp modelId="{F4930F84-154C-41BF-98E3-1845BA32776B}">
      <dsp:nvSpPr>
        <dsp:cNvPr id="0" name=""/>
        <dsp:cNvSpPr/>
      </dsp:nvSpPr>
      <dsp:spPr>
        <a:xfrm>
          <a:off x="561902" y="865233"/>
          <a:ext cx="561902" cy="2012422"/>
        </a:xfrm>
        <a:custGeom>
          <a:avLst/>
          <a:gdLst/>
          <a:ahLst/>
          <a:cxnLst/>
          <a:rect l="0" t="0" r="0" b="0"/>
          <a:pathLst>
            <a:path>
              <a:moveTo>
                <a:pt x="0" y="0"/>
              </a:moveTo>
              <a:lnTo>
                <a:pt x="0" y="2012422"/>
              </a:lnTo>
              <a:lnTo>
                <a:pt x="561902" y="20124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60E7E-B977-4E8F-805A-EF935F6AB459}">
      <dsp:nvSpPr>
        <dsp:cNvPr id="0" name=""/>
        <dsp:cNvSpPr/>
      </dsp:nvSpPr>
      <dsp:spPr>
        <a:xfrm>
          <a:off x="1123805" y="2330968"/>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altLang="tr-TR" sz="1800" b="1" i="0" kern="1200" dirty="0" smtClean="0">
              <a:latin typeface="Arial" pitchFamily="34" charset="0"/>
              <a:cs typeface="Arial" pitchFamily="34" charset="0"/>
            </a:rPr>
            <a:t>2241 Özel </a:t>
          </a:r>
          <a:r>
            <a:rPr lang="tr-TR" altLang="tr-TR" sz="1800" b="1" i="0" kern="1200" dirty="0" smtClean="0">
              <a:latin typeface="Arial" pitchFamily="34" charset="0"/>
              <a:cs typeface="Arial" pitchFamily="34" charset="0"/>
            </a:rPr>
            <a:t>Sektöre Yönelik Lisans Bitirme Tezleri Yarışması</a:t>
          </a:r>
          <a:endParaRPr lang="tr-TR" sz="1800" b="1" i="0" kern="1200" dirty="0">
            <a:latin typeface="Arial" pitchFamily="34" charset="0"/>
            <a:cs typeface="Arial" pitchFamily="34" charset="0"/>
          </a:endParaRPr>
        </a:p>
      </dsp:txBody>
      <dsp:txXfrm>
        <a:off x="1155829" y="2362992"/>
        <a:ext cx="7525114" cy="1029327"/>
      </dsp:txXfrm>
    </dsp:sp>
    <dsp:sp modelId="{8A73BDC9-8F18-4765-8125-552603601EC8}">
      <dsp:nvSpPr>
        <dsp:cNvPr id="0" name=""/>
        <dsp:cNvSpPr/>
      </dsp:nvSpPr>
      <dsp:spPr>
        <a:xfrm>
          <a:off x="561902" y="865233"/>
          <a:ext cx="561902" cy="3292601"/>
        </a:xfrm>
        <a:custGeom>
          <a:avLst/>
          <a:gdLst/>
          <a:ahLst/>
          <a:cxnLst/>
          <a:rect l="0" t="0" r="0" b="0"/>
          <a:pathLst>
            <a:path>
              <a:moveTo>
                <a:pt x="0" y="0"/>
              </a:moveTo>
              <a:lnTo>
                <a:pt x="0" y="3292601"/>
              </a:lnTo>
              <a:lnTo>
                <a:pt x="561902" y="329260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A13498-78E9-4899-ABBA-55F6578D5C8B}">
      <dsp:nvSpPr>
        <dsp:cNvPr id="0" name=""/>
        <dsp:cNvSpPr/>
      </dsp:nvSpPr>
      <dsp:spPr>
        <a:xfrm>
          <a:off x="1123805" y="3611146"/>
          <a:ext cx="7589162"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solidFill>
                <a:schemeClr val="accent2"/>
              </a:solidFill>
              <a:latin typeface="Arial" pitchFamily="34" charset="0"/>
              <a:cs typeface="Arial" pitchFamily="34" charset="0"/>
            </a:rPr>
            <a:t>2242 Öncelikli Alanlarda Üniversite Öğrencileri Proje Yarışması</a:t>
          </a:r>
          <a:endParaRPr lang="tr-TR" sz="1800" b="1" i="0" kern="1200" dirty="0">
            <a:solidFill>
              <a:schemeClr val="accent2"/>
            </a:solidFill>
            <a:latin typeface="Arial" pitchFamily="34" charset="0"/>
            <a:cs typeface="Arial" pitchFamily="34" charset="0"/>
          </a:endParaRPr>
        </a:p>
      </dsp:txBody>
      <dsp:txXfrm>
        <a:off x="1155829" y="3643170"/>
        <a:ext cx="7525114" cy="1029327"/>
      </dsp:txXfrm>
    </dsp:sp>
    <dsp:sp modelId="{544C31A9-7C6C-47EA-B12A-2E4A69F7D05B}">
      <dsp:nvSpPr>
        <dsp:cNvPr id="0" name=""/>
        <dsp:cNvSpPr/>
      </dsp:nvSpPr>
      <dsp:spPr>
        <a:xfrm>
          <a:off x="561902" y="865233"/>
          <a:ext cx="578627" cy="732255"/>
        </a:xfrm>
        <a:custGeom>
          <a:avLst/>
          <a:gdLst/>
          <a:ahLst/>
          <a:cxnLst/>
          <a:rect l="0" t="0" r="0" b="0"/>
          <a:pathLst>
            <a:path>
              <a:moveTo>
                <a:pt x="0" y="0"/>
              </a:moveTo>
              <a:lnTo>
                <a:pt x="0" y="732255"/>
              </a:lnTo>
              <a:lnTo>
                <a:pt x="578627" y="7322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4E94D-8517-4B09-BE21-536BC40FA665}">
      <dsp:nvSpPr>
        <dsp:cNvPr id="0" name=""/>
        <dsp:cNvSpPr/>
      </dsp:nvSpPr>
      <dsp:spPr>
        <a:xfrm>
          <a:off x="1140530" y="1050800"/>
          <a:ext cx="7572437" cy="1093375"/>
        </a:xfrm>
        <a:prstGeom prst="roundRect">
          <a:avLst>
            <a:gd name="adj" fmla="val 10000"/>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i="0" kern="1200" dirty="0" smtClean="0">
              <a:solidFill>
                <a:schemeClr val="tx1"/>
              </a:solidFill>
              <a:latin typeface="Arial" pitchFamily="34" charset="0"/>
              <a:cs typeface="Arial" pitchFamily="34" charset="0"/>
            </a:rPr>
            <a:t>2238 Girişimcilik ve Yenilikçilik Yarışması</a:t>
          </a:r>
          <a:endParaRPr lang="tr-TR" sz="1800" b="1" i="0" kern="1200" dirty="0">
            <a:solidFill>
              <a:schemeClr val="tx1"/>
            </a:solidFill>
            <a:latin typeface="Arial" pitchFamily="34" charset="0"/>
            <a:cs typeface="Arial" pitchFamily="34" charset="0"/>
          </a:endParaRPr>
        </a:p>
      </dsp:txBody>
      <dsp:txXfrm>
        <a:off x="1172554" y="1082824"/>
        <a:ext cx="7508389" cy="10293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EBC45-7D0D-4F97-B6EB-DD613D5EE6DF}">
      <dsp:nvSpPr>
        <dsp:cNvPr id="0" name=""/>
        <dsp:cNvSpPr/>
      </dsp:nvSpPr>
      <dsp:spPr>
        <a:xfrm>
          <a:off x="0" y="4790864"/>
          <a:ext cx="8712968" cy="1113791"/>
        </a:xfrm>
        <a:prstGeom prst="trapezoid">
          <a:avLst>
            <a:gd name="adj" fmla="val 7378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tr-TR" sz="6500" kern="1200"/>
        </a:p>
      </dsp:txBody>
      <dsp:txXfrm rot="10800000">
        <a:off x="1524771" y="4790864"/>
        <a:ext cx="5663429" cy="1113791"/>
      </dsp:txXfrm>
    </dsp:sp>
    <dsp:sp modelId="{BA190C6E-D769-430C-89F1-9C58055B927F}">
      <dsp:nvSpPr>
        <dsp:cNvPr id="0" name=""/>
        <dsp:cNvSpPr/>
      </dsp:nvSpPr>
      <dsp:spPr>
        <a:xfrm>
          <a:off x="814691" y="3447071"/>
          <a:ext cx="7019253" cy="1314169"/>
        </a:xfrm>
        <a:prstGeom prst="trapezoid">
          <a:avLst>
            <a:gd name="adj" fmla="val 7378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dirty="0" smtClean="0">
            <a:solidFill>
              <a:schemeClr val="bg1"/>
            </a:solidFill>
          </a:endParaRPr>
        </a:p>
        <a:p>
          <a:pPr lvl="0" algn="ctr" defTabSz="889000">
            <a:lnSpc>
              <a:spcPct val="90000"/>
            </a:lnSpc>
            <a:spcBef>
              <a:spcPct val="0"/>
            </a:spcBef>
            <a:spcAft>
              <a:spcPct val="35000"/>
            </a:spcAft>
          </a:pPr>
          <a:endParaRPr lang="tr-TR" sz="2000" kern="1200" dirty="0">
            <a:solidFill>
              <a:schemeClr val="bg1"/>
            </a:solidFill>
          </a:endParaRPr>
        </a:p>
      </dsp:txBody>
      <dsp:txXfrm rot="10800000">
        <a:off x="2043060" y="3447071"/>
        <a:ext cx="4562514" cy="1314169"/>
      </dsp:txXfrm>
    </dsp:sp>
    <dsp:sp modelId="{DD94318D-5690-4119-A6AF-7233F2952685}">
      <dsp:nvSpPr>
        <dsp:cNvPr id="0" name=""/>
        <dsp:cNvSpPr/>
      </dsp:nvSpPr>
      <dsp:spPr>
        <a:xfrm>
          <a:off x="1747472" y="1977557"/>
          <a:ext cx="5073965" cy="1478832"/>
        </a:xfrm>
        <a:prstGeom prst="trapezoid">
          <a:avLst>
            <a:gd name="adj" fmla="val 7378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tr-TR" sz="1600" kern="1200" dirty="0">
            <a:solidFill>
              <a:schemeClr val="bg1"/>
            </a:solidFill>
          </a:endParaRPr>
        </a:p>
      </dsp:txBody>
      <dsp:txXfrm rot="10800000">
        <a:off x="2635416" y="1977557"/>
        <a:ext cx="3298077" cy="1478832"/>
      </dsp:txXfrm>
    </dsp:sp>
    <dsp:sp modelId="{D3A99FE1-CD26-4F08-BCD7-05E9E9E47142}">
      <dsp:nvSpPr>
        <dsp:cNvPr id="0" name=""/>
        <dsp:cNvSpPr/>
      </dsp:nvSpPr>
      <dsp:spPr>
        <a:xfrm>
          <a:off x="2834280" y="0"/>
          <a:ext cx="2870177" cy="1997862"/>
        </a:xfrm>
        <a:prstGeom prst="trapezoid">
          <a:avLst>
            <a:gd name="adj" fmla="val 7378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tr-TR" sz="2400" kern="1200" dirty="0">
            <a:solidFill>
              <a:schemeClr val="bg1"/>
            </a:solidFill>
          </a:endParaRPr>
        </a:p>
      </dsp:txBody>
      <dsp:txXfrm rot="10800000">
        <a:off x="2834280" y="0"/>
        <a:ext cx="2870177" cy="19978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2625" cy="34021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21696" y="0"/>
            <a:ext cx="4302625" cy="340210"/>
          </a:xfrm>
          <a:prstGeom prst="rect">
            <a:avLst/>
          </a:prstGeom>
        </p:spPr>
        <p:txBody>
          <a:bodyPr vert="horz" lIns="91440" tIns="45720" rIns="91440" bIns="45720" rtlCol="0"/>
          <a:lstStyle>
            <a:lvl1pPr algn="r">
              <a:defRPr sz="1200"/>
            </a:lvl1pPr>
          </a:lstStyle>
          <a:p>
            <a:fld id="{E3DFD97A-6054-4B8D-96FA-5CB06C9A47D9}" type="datetimeFigureOut">
              <a:rPr lang="tr-TR" smtClean="0"/>
              <a:pPr/>
              <a:t>26.03.2018</a:t>
            </a:fld>
            <a:endParaRPr lang="tr-TR"/>
          </a:p>
        </p:txBody>
      </p:sp>
      <p:sp>
        <p:nvSpPr>
          <p:cNvPr id="4" name="Altbilgi Yer Tutucusu 3"/>
          <p:cNvSpPr>
            <a:spLocks noGrp="1"/>
          </p:cNvSpPr>
          <p:nvPr>
            <p:ph type="ftr" sz="quarter" idx="2"/>
          </p:nvPr>
        </p:nvSpPr>
        <p:spPr>
          <a:xfrm>
            <a:off x="1" y="6456378"/>
            <a:ext cx="4302625" cy="34021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21696" y="6456378"/>
            <a:ext cx="4302625" cy="340210"/>
          </a:xfrm>
          <a:prstGeom prst="rect">
            <a:avLst/>
          </a:prstGeom>
        </p:spPr>
        <p:txBody>
          <a:bodyPr vert="horz" lIns="91440" tIns="45720" rIns="91440" bIns="45720" rtlCol="0" anchor="b"/>
          <a:lstStyle>
            <a:lvl1pPr algn="r">
              <a:defRPr sz="1200"/>
            </a:lvl1pPr>
          </a:lstStyle>
          <a:p>
            <a:fld id="{8ADAC0DA-37FD-481D-B3CB-65F7A762800A}" type="slidenum">
              <a:rPr lang="tr-TR" smtClean="0"/>
              <a:pPr/>
              <a:t>‹#›</a:t>
            </a:fld>
            <a:endParaRPr lang="tr-TR"/>
          </a:p>
        </p:txBody>
      </p:sp>
    </p:spTree>
    <p:extLst>
      <p:ext uri="{BB962C8B-B14F-4D97-AF65-F5344CB8AC3E}">
        <p14:creationId xmlns="" xmlns:p14="http://schemas.microsoft.com/office/powerpoint/2010/main" val="524140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2" y="0"/>
            <a:ext cx="4301543"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5622800" y="0"/>
            <a:ext cx="4301543" cy="33988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FF8E59C-644C-407A-9288-3306FF133E8F}" type="datetimeFigureOut">
              <a:rPr lang="tr-TR"/>
              <a:pPr>
                <a:defRPr/>
              </a:pPr>
              <a:t>26.03.2018</a:t>
            </a:fld>
            <a:endParaRPr lang="tr-TR"/>
          </a:p>
        </p:txBody>
      </p:sp>
      <p:sp>
        <p:nvSpPr>
          <p:cNvPr id="4" name="3 Slayt Görüntüsü Yer Tutucusu"/>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992664" y="3228896"/>
            <a:ext cx="7941310" cy="3058954"/>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2" y="6456612"/>
            <a:ext cx="4301543"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5622800" y="6456612"/>
            <a:ext cx="4301543" cy="33988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54D121-7BC2-46E0-945B-1F16C23F5B95}" type="slidenum">
              <a:rPr lang="tr-TR"/>
              <a:pPr>
                <a:defRPr/>
              </a:pPr>
              <a:t>‹#›</a:t>
            </a:fld>
            <a:endParaRPr lang="tr-TR"/>
          </a:p>
        </p:txBody>
      </p:sp>
    </p:spTree>
    <p:extLst>
      <p:ext uri="{BB962C8B-B14F-4D97-AF65-F5344CB8AC3E}">
        <p14:creationId xmlns="" xmlns:p14="http://schemas.microsoft.com/office/powerpoint/2010/main" val="77329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7575" fontAlgn="base">
              <a:spcBef>
                <a:spcPct val="0"/>
              </a:spcBef>
              <a:spcAft>
                <a:spcPct val="0"/>
              </a:spcAft>
              <a:defRPr/>
            </a:pPr>
            <a:fld id="{428CDB03-2943-42CA-8566-3DCC088487C1}" type="slidenum">
              <a:rPr lang="tr-TR" altLang="tr-TR" smtClean="0"/>
              <a:pPr defTabSz="917575" fontAlgn="base">
                <a:spcBef>
                  <a:spcPct val="0"/>
                </a:spcBef>
                <a:spcAft>
                  <a:spcPct val="0"/>
                </a:spcAft>
                <a:defRPr/>
              </a:pPr>
              <a:t>16</a:t>
            </a:fld>
            <a:endParaRPr lang="tr-TR" altLang="tr-TR"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18</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19</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20</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21</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22</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24</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25</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7575" fontAlgn="base">
              <a:spcBef>
                <a:spcPct val="0"/>
              </a:spcBef>
              <a:spcAft>
                <a:spcPct val="0"/>
              </a:spcAft>
              <a:defRPr/>
            </a:pPr>
            <a:fld id="{428CDB03-2943-42CA-8566-3DCC088487C1}" type="slidenum">
              <a:rPr lang="tr-TR" altLang="tr-TR" smtClean="0"/>
              <a:pPr defTabSz="917575" fontAlgn="base">
                <a:spcBef>
                  <a:spcPct val="0"/>
                </a:spcBef>
                <a:spcAft>
                  <a:spcPct val="0"/>
                </a:spcAft>
                <a:defRPr/>
              </a:pPr>
              <a:t>29</a:t>
            </a:fld>
            <a:endParaRPr lang="tr-TR" altLang="tr-TR"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4</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32</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33</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34</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35</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36</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38</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39</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7575" fontAlgn="base">
              <a:spcBef>
                <a:spcPct val="0"/>
              </a:spcBef>
              <a:spcAft>
                <a:spcPct val="0"/>
              </a:spcAft>
              <a:defRPr/>
            </a:pPr>
            <a:fld id="{428CDB03-2943-42CA-8566-3DCC088487C1}" type="slidenum">
              <a:rPr lang="tr-TR" altLang="tr-TR" smtClean="0"/>
              <a:pPr defTabSz="917575" fontAlgn="base">
                <a:spcBef>
                  <a:spcPct val="0"/>
                </a:spcBef>
                <a:spcAft>
                  <a:spcPct val="0"/>
                </a:spcAft>
                <a:defRPr/>
              </a:pPr>
              <a:t>43</a:t>
            </a:fld>
            <a:endParaRPr lang="tr-TR" altLang="tr-TR"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5</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6</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7</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8</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9</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11</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tr-TR" dirty="0" smtClean="0"/>
              <a:t>İş Fikri İle Başvuru</a:t>
            </a:r>
          </a:p>
          <a:p>
            <a:pPr marL="228600" indent="-228600">
              <a:buFontTx/>
              <a:buAutoNum type="arabicPeriod"/>
              <a:defRPr/>
            </a:pPr>
            <a:r>
              <a:rPr lang="tr-TR" dirty="0" smtClean="0"/>
              <a:t>Aşama Elemesi (en fazla 120 grup)</a:t>
            </a:r>
          </a:p>
          <a:p>
            <a:pPr marL="228600" indent="-228600">
              <a:defRPr/>
            </a:pPr>
            <a:r>
              <a:rPr lang="tr-TR" dirty="0" smtClean="0"/>
              <a:t>İş Planı Eğitimi</a:t>
            </a:r>
          </a:p>
          <a:p>
            <a:pPr marL="228600" indent="-228600">
              <a:defRPr/>
            </a:pPr>
            <a:r>
              <a:rPr lang="tr-TR" dirty="0" smtClean="0"/>
              <a:t>İş Planlarının Sisteme Yüklenmesi</a:t>
            </a:r>
          </a:p>
          <a:p>
            <a:pPr marL="228600" indent="-228600">
              <a:defRPr/>
            </a:pPr>
            <a:r>
              <a:rPr lang="tr-TR" dirty="0" smtClean="0"/>
              <a:t>2. Aşama Elemesi (En fazla 30 Proje)</a:t>
            </a:r>
          </a:p>
          <a:p>
            <a:pPr marL="228600" indent="-228600">
              <a:defRPr/>
            </a:pPr>
            <a:r>
              <a:rPr lang="tr-TR" dirty="0" smtClean="0"/>
              <a:t>Sergi</a:t>
            </a:r>
          </a:p>
          <a:p>
            <a:pPr marL="228600" indent="-228600">
              <a:defRPr/>
            </a:pPr>
            <a:r>
              <a:rPr lang="tr-TR" dirty="0" smtClean="0"/>
              <a:t>Ödüller</a:t>
            </a:r>
            <a:endParaRPr lang="tr-TR" dirty="0"/>
          </a:p>
        </p:txBody>
      </p:sp>
      <p:sp>
        <p:nvSpPr>
          <p:cNvPr id="4" name="Slide Number Placeholder 3"/>
          <p:cNvSpPr>
            <a:spLocks noGrp="1"/>
          </p:cNvSpPr>
          <p:nvPr>
            <p:ph type="sldNum" sz="quarter" idx="5"/>
          </p:nvPr>
        </p:nvSpPr>
        <p:spPr/>
        <p:txBody>
          <a:bodyPr/>
          <a:lstStyle/>
          <a:p>
            <a:pPr>
              <a:defRPr/>
            </a:pPr>
            <a:fld id="{CBE949D7-FC5A-4DF7-809C-98E060E82840}" type="slidenum">
              <a:rPr lang="tr-TR" smtClean="0"/>
              <a:pPr>
                <a:defRPr/>
              </a:pPr>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4" name="11 Resim" descr="Arka Fon.jp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5" name="12 Grup"/>
          <p:cNvGrpSpPr>
            <a:grpSpLocks noChangeAspect="1"/>
          </p:cNvGrpSpPr>
          <p:nvPr userDrawn="1"/>
        </p:nvGrpSpPr>
        <p:grpSpPr bwMode="auto">
          <a:xfrm>
            <a:off x="4059238" y="549275"/>
            <a:ext cx="1025525" cy="808038"/>
            <a:chOff x="-52904" y="96988"/>
            <a:chExt cx="971600" cy="765566"/>
          </a:xfrm>
        </p:grpSpPr>
        <p:pic>
          <p:nvPicPr>
            <p:cNvPr id="6" name="4 İçerik Yer Tutucusu" descr="TUBITAK%20LOGO[1].bmp"/>
            <p:cNvPicPr preferRelativeResize="0">
              <a:picLocks noChangeAspect="1"/>
            </p:cNvPicPr>
            <p:nvPr/>
          </p:nvPicPr>
          <p:blipFill>
            <a:blip r:embed="rId3">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07504" y="96988"/>
              <a:ext cx="617244" cy="6363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15 Metin kutusu"/>
            <p:cNvSpPr txBox="1">
              <a:spLocks noChangeArrowheads="1"/>
            </p:cNvSpPr>
            <p:nvPr/>
          </p:nvSpPr>
          <p:spPr bwMode="auto">
            <a:xfrm>
              <a:off x="-52904" y="739221"/>
              <a:ext cx="971600" cy="1233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tr-TR" altLang="tr-TR" sz="800" smtClean="0">
                  <a:solidFill>
                    <a:srgbClr val="000000"/>
                  </a:solidFill>
                  <a:latin typeface="Calibri" pitchFamily="34" charset="0"/>
                </a:rPr>
                <a:t>TÜBİTAK</a:t>
              </a:r>
              <a:endParaRPr lang="en-US" altLang="tr-TR" sz="800" smtClean="0">
                <a:solidFill>
                  <a:srgbClr val="000000"/>
                </a:solidFill>
                <a:latin typeface="Calibri" pitchFamily="34" charset="0"/>
              </a:endParaRPr>
            </a:p>
          </p:txBody>
        </p:sp>
      </p:grpSp>
      <p:sp>
        <p:nvSpPr>
          <p:cNvPr id="2" name="1 Başlık"/>
          <p:cNvSpPr>
            <a:spLocks noGrp="1"/>
          </p:cNvSpPr>
          <p:nvPr>
            <p:ph type="ctrTitle"/>
          </p:nvPr>
        </p:nvSpPr>
        <p:spPr>
          <a:xfrm>
            <a:off x="685800" y="2130425"/>
            <a:ext cx="7772400" cy="1470025"/>
          </a:xfrm>
        </p:spPr>
        <p:txBody>
          <a:bodyPr>
            <a:normAutofit/>
          </a:bodyPr>
          <a:lstStyle>
            <a:lvl1pPr algn="ctr">
              <a:defRPr sz="4800" b="1">
                <a:solidFill>
                  <a:schemeClr val="accent2">
                    <a:lumMod val="50000"/>
                  </a:schemeClr>
                </a:solidFill>
                <a:latin typeface="Corbel" pitchFamily="34" charset="0"/>
              </a:defRPr>
            </a:lvl1pPr>
          </a:lstStyle>
          <a:p>
            <a:r>
              <a:rPr lang="tr-TR" noProof="0" dirty="0" smtClean="0"/>
              <a:t>Asıl başlık stili için tıklatın</a:t>
            </a:r>
            <a:endParaRPr lang="tr-TR" noProof="0" dirty="0"/>
          </a:p>
        </p:txBody>
      </p:sp>
      <p:sp>
        <p:nvSpPr>
          <p:cNvPr id="3" name="2 Alt Başlık"/>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latin typeface="Corbe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8" name="3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9" name="4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10" name="5 Slayt Numarası Yer Tutucusu"/>
          <p:cNvSpPr>
            <a:spLocks noGrp="1"/>
          </p:cNvSpPr>
          <p:nvPr>
            <p:ph type="sldNum" sz="quarter" idx="12"/>
          </p:nvPr>
        </p:nvSpPr>
        <p:spPr/>
        <p:txBody>
          <a:bodyPr/>
          <a:lstStyle>
            <a:lvl1pPr>
              <a:defRPr>
                <a:latin typeface="Corbel" pitchFamily="34" charset="0"/>
              </a:defRPr>
            </a:lvl1pPr>
          </a:lstStyle>
          <a:p>
            <a:pPr>
              <a:defRPr/>
            </a:pPr>
            <a:fld id="{C3D12700-8052-426F-AA6B-26975670F3A9}" type="slidenum">
              <a:rPr lang="en-US"/>
              <a:pPr>
                <a:defRPr/>
              </a:pPr>
              <a:t>‹#›</a:t>
            </a:fld>
            <a:endParaRPr lang="en-US" dirty="0"/>
          </a:p>
        </p:txBody>
      </p:sp>
    </p:spTree>
    <p:extLst>
      <p:ext uri="{BB962C8B-B14F-4D97-AF65-F5344CB8AC3E}">
        <p14:creationId xmlns="" xmlns:p14="http://schemas.microsoft.com/office/powerpoint/2010/main" val="163584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7776864" cy="706090"/>
          </a:xfrm>
        </p:spPr>
        <p:txBody>
          <a:bodyPr>
            <a:normAutofit/>
          </a:bodyPr>
          <a:lstStyle>
            <a:lvl1pPr>
              <a:defRPr sz="3200" b="1">
                <a:latin typeface="Corbel" pitchFamily="34" charset="0"/>
              </a:defRPr>
            </a:lvl1pPr>
          </a:lstStyle>
          <a:p>
            <a:r>
              <a:rPr lang="tr-TR" dirty="0" smtClean="0"/>
              <a:t>Asıl başlık stili için tıklatın</a:t>
            </a:r>
            <a:endParaRPr lang="tr-TR" noProof="0" dirty="0"/>
          </a:p>
        </p:txBody>
      </p:sp>
      <p:sp>
        <p:nvSpPr>
          <p:cNvPr id="3" name="2 İçerik Yer Tutucusu"/>
          <p:cNvSpPr>
            <a:spLocks noGrp="1"/>
          </p:cNvSpPr>
          <p:nvPr>
            <p:ph idx="1"/>
          </p:nvPr>
        </p:nvSpPr>
        <p:spPr>
          <a:xfrm>
            <a:off x="714400" y="1052736"/>
            <a:ext cx="7715200" cy="5073427"/>
          </a:xfrm>
        </p:spPr>
        <p:txBody>
          <a:bodyPr>
            <a:normAutofit/>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a:p>
            <a:pPr lvl="4"/>
            <a:endParaRPr lang="tr-TR" noProof="0" dirty="0"/>
          </a:p>
        </p:txBody>
      </p:sp>
      <p:sp>
        <p:nvSpPr>
          <p:cNvPr id="4" name="3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5" name="4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latin typeface="Corbel" pitchFamily="34" charset="0"/>
              </a:defRPr>
            </a:lvl1pPr>
          </a:lstStyle>
          <a:p>
            <a:pPr>
              <a:defRPr/>
            </a:pPr>
            <a:fld id="{114FE2FB-4214-4723-845C-223DE9BA8888}" type="slidenum">
              <a:rPr lang="en-US"/>
              <a:pPr>
                <a:defRPr/>
              </a:pPr>
              <a:t>‹#›</a:t>
            </a:fld>
            <a:endParaRPr lang="en-US" dirty="0"/>
          </a:p>
        </p:txBody>
      </p:sp>
    </p:spTree>
    <p:extLst>
      <p:ext uri="{BB962C8B-B14F-4D97-AF65-F5344CB8AC3E}">
        <p14:creationId xmlns="" xmlns:p14="http://schemas.microsoft.com/office/powerpoint/2010/main" val="337708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İçerik Yer Tutucusu"/>
          <p:cNvSpPr>
            <a:spLocks noGrp="1"/>
          </p:cNvSpPr>
          <p:nvPr>
            <p:ph sz="half" idx="1"/>
          </p:nvPr>
        </p:nvSpPr>
        <p:spPr>
          <a:xfrm>
            <a:off x="467544" y="1052736"/>
            <a:ext cx="4028256" cy="5073427"/>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3 İçerik Yer Tutucusu"/>
          <p:cNvSpPr>
            <a:spLocks noGrp="1"/>
          </p:cNvSpPr>
          <p:nvPr>
            <p:ph sz="half" idx="2"/>
          </p:nvPr>
        </p:nvSpPr>
        <p:spPr>
          <a:xfrm>
            <a:off x="4648200" y="1052736"/>
            <a:ext cx="4038600" cy="5073427"/>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5" name="4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6" name="5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7" name="6 Slayt Numarası Yer Tutucusu"/>
          <p:cNvSpPr>
            <a:spLocks noGrp="1"/>
          </p:cNvSpPr>
          <p:nvPr>
            <p:ph type="sldNum" sz="quarter" idx="12"/>
          </p:nvPr>
        </p:nvSpPr>
        <p:spPr/>
        <p:txBody>
          <a:bodyPr/>
          <a:lstStyle>
            <a:lvl1pPr>
              <a:defRPr>
                <a:latin typeface="Corbel" pitchFamily="34" charset="0"/>
              </a:defRPr>
            </a:lvl1pPr>
          </a:lstStyle>
          <a:p>
            <a:pPr>
              <a:defRPr/>
            </a:pPr>
            <a:fld id="{8208A809-41A2-4F39-AC97-590DDD8387DC}" type="slidenum">
              <a:rPr lang="en-US"/>
              <a:pPr>
                <a:defRPr/>
              </a:pPr>
              <a:t>‹#›</a:t>
            </a:fld>
            <a:endParaRPr lang="en-US" dirty="0"/>
          </a:p>
        </p:txBody>
      </p:sp>
    </p:spTree>
    <p:extLst>
      <p:ext uri="{BB962C8B-B14F-4D97-AF65-F5344CB8AC3E}">
        <p14:creationId xmlns="" xmlns:p14="http://schemas.microsoft.com/office/powerpoint/2010/main" val="50720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Metin Yer Tutucusu"/>
          <p:cNvSpPr>
            <a:spLocks noGrp="1"/>
          </p:cNvSpPr>
          <p:nvPr>
            <p:ph type="body" idx="1"/>
          </p:nvPr>
        </p:nvSpPr>
        <p:spPr>
          <a:xfrm>
            <a:off x="467544" y="1124745"/>
            <a:ext cx="4029844" cy="792088"/>
          </a:xfrm>
        </p:spPr>
        <p:txBody>
          <a:bodyP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67544" y="1988840"/>
            <a:ext cx="4029844"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5" name="4 Metin Yer Tutucusu"/>
          <p:cNvSpPr>
            <a:spLocks noGrp="1"/>
          </p:cNvSpPr>
          <p:nvPr>
            <p:ph type="body" sz="quarter" idx="3"/>
          </p:nvPr>
        </p:nvSpPr>
        <p:spPr>
          <a:xfrm>
            <a:off x="4645025" y="1124745"/>
            <a:ext cx="4041775" cy="792088"/>
          </a:xfrm>
        </p:spPr>
        <p:txBody>
          <a:bodyPr>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6" name="5 İçerik Yer Tutucusu"/>
          <p:cNvSpPr>
            <a:spLocks noGrp="1"/>
          </p:cNvSpPr>
          <p:nvPr>
            <p:ph sz="quarter" idx="4"/>
          </p:nvPr>
        </p:nvSpPr>
        <p:spPr>
          <a:xfrm>
            <a:off x="4645025" y="1988840"/>
            <a:ext cx="4041775"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7" name="3 Veri Yer Tutucusu"/>
          <p:cNvSpPr>
            <a:spLocks noGrp="1"/>
          </p:cNvSpPr>
          <p:nvPr>
            <p:ph type="dt" sz="half" idx="10"/>
          </p:nvPr>
        </p:nvSpPr>
        <p:spPr/>
        <p:txBody>
          <a:bodyPr/>
          <a:lstStyle>
            <a:lvl1pPr>
              <a:defRPr/>
            </a:lvl1pPr>
          </a:lstStyle>
          <a:p>
            <a:pPr>
              <a:defRPr/>
            </a:pPr>
            <a:endParaRPr lang="en-US"/>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2A8AA992-43EA-4CD6-944B-9872EC41284B}" type="slidenum">
              <a:rPr lang="en-US"/>
              <a:pPr>
                <a:defRPr/>
              </a:pPr>
              <a:t>‹#›</a:t>
            </a:fld>
            <a:endParaRPr lang="en-US" dirty="0"/>
          </a:p>
        </p:txBody>
      </p:sp>
    </p:spTree>
    <p:extLst>
      <p:ext uri="{BB962C8B-B14F-4D97-AF65-F5344CB8AC3E}">
        <p14:creationId xmlns="" xmlns:p14="http://schemas.microsoft.com/office/powerpoint/2010/main" val="259209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3200" b="1">
                <a:latin typeface="Corbel" pitchFamily="34" charset="0"/>
              </a:defRPr>
            </a:lvl1pPr>
          </a:lstStyle>
          <a:p>
            <a:r>
              <a:rPr lang="tr-TR" dirty="0" smtClean="0"/>
              <a:t>Asıl başlık stili için tıklatın</a:t>
            </a:r>
            <a:endParaRPr lang="en-US" dirty="0"/>
          </a:p>
        </p:txBody>
      </p:sp>
      <p:sp>
        <p:nvSpPr>
          <p:cNvPr id="3" name="2 Veri Yer Tutucusu"/>
          <p:cNvSpPr>
            <a:spLocks noGrp="1"/>
          </p:cNvSpPr>
          <p:nvPr>
            <p:ph type="dt" sz="half" idx="10"/>
          </p:nvPr>
        </p:nvSpPr>
        <p:spPr/>
        <p:txBody>
          <a:bodyPr/>
          <a:lstStyle>
            <a:lvl1pPr>
              <a:defRPr>
                <a:latin typeface="Corbel" pitchFamily="34" charset="0"/>
              </a:defRPr>
            </a:lvl1pPr>
          </a:lstStyle>
          <a:p>
            <a:pPr>
              <a:defRPr/>
            </a:pPr>
            <a:endParaRPr lang="en-US"/>
          </a:p>
        </p:txBody>
      </p:sp>
      <p:sp>
        <p:nvSpPr>
          <p:cNvPr id="4" name="3 Altbilgi Yer Tutucusu"/>
          <p:cNvSpPr>
            <a:spLocks noGrp="1"/>
          </p:cNvSpPr>
          <p:nvPr>
            <p:ph type="ftr" sz="quarter" idx="11"/>
          </p:nvPr>
        </p:nvSpPr>
        <p:spPr/>
        <p:txBody>
          <a:bodyPr/>
          <a:lstStyle>
            <a:lvl1pPr>
              <a:defRPr>
                <a:latin typeface="Corbel" pitchFamily="34" charset="0"/>
              </a:defRPr>
            </a:lvl1pPr>
          </a:lstStyle>
          <a:p>
            <a:pPr>
              <a:defRPr/>
            </a:pPr>
            <a:endParaRPr lang="tr-TR"/>
          </a:p>
        </p:txBody>
      </p:sp>
      <p:sp>
        <p:nvSpPr>
          <p:cNvPr id="5" name="4 Slayt Numarası Yer Tutucusu"/>
          <p:cNvSpPr>
            <a:spLocks noGrp="1"/>
          </p:cNvSpPr>
          <p:nvPr>
            <p:ph type="sldNum" sz="quarter" idx="12"/>
          </p:nvPr>
        </p:nvSpPr>
        <p:spPr/>
        <p:txBody>
          <a:bodyPr/>
          <a:lstStyle>
            <a:lvl1pPr>
              <a:defRPr>
                <a:latin typeface="Corbel" pitchFamily="34" charset="0"/>
              </a:defRPr>
            </a:lvl1pPr>
          </a:lstStyle>
          <a:p>
            <a:pPr>
              <a:defRPr/>
            </a:pPr>
            <a:fld id="{1DE80D2B-B981-4486-B7C1-7033A23FB0E3}" type="slidenum">
              <a:rPr lang="en-US"/>
              <a:pPr>
                <a:defRPr/>
              </a:pPr>
              <a:t>‹#›</a:t>
            </a:fld>
            <a:endParaRPr lang="en-US" dirty="0"/>
          </a:p>
        </p:txBody>
      </p:sp>
    </p:spTree>
    <p:extLst>
      <p:ext uri="{BB962C8B-B14F-4D97-AF65-F5344CB8AC3E}">
        <p14:creationId xmlns="" xmlns:p14="http://schemas.microsoft.com/office/powerpoint/2010/main" val="32495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8 Resim" descr="Arka Fon.jpg"/>
          <p:cNvPicPr>
            <a:picLocks noChangeAspect="1"/>
          </p:cNvPicPr>
          <p:nvPr/>
        </p:nvPicPr>
        <p:blipFill>
          <a:blip r:embed="rId7">
            <a:extLst>
              <a:ext uri="{28A0092B-C50C-407E-A947-70E740481C1C}">
                <a14:useLocalDpi xmlns=""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395288" y="0"/>
            <a:ext cx="7777162" cy="706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714375" y="1052513"/>
            <a:ext cx="7715250" cy="5073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Futura Bk BT" pitchFamily="34" charset="0"/>
              </a:defRPr>
            </a:lvl1pPr>
          </a:lstStyle>
          <a:p>
            <a:pPr>
              <a:defRPr/>
            </a:pPr>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Futura Bk BT" pitchFamily="34" charset="0"/>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Futura Bk BT" pitchFamily="34" charset="0"/>
              </a:defRPr>
            </a:lvl1pPr>
          </a:lstStyle>
          <a:p>
            <a:pPr>
              <a:defRPr/>
            </a:pPr>
            <a:fld id="{D231E6AE-0ED5-4D5C-BB6D-DD537CAC15D4}" type="slidenum">
              <a:rPr lang="en-US"/>
              <a:pPr>
                <a:defRPr/>
              </a:pPr>
              <a:t>‹#›</a:t>
            </a:fld>
            <a:endParaRPr lang="en-US" dirty="0"/>
          </a:p>
        </p:txBody>
      </p:sp>
      <p:grpSp>
        <p:nvGrpSpPr>
          <p:cNvPr id="1032" name="12 Grup"/>
          <p:cNvGrpSpPr>
            <a:grpSpLocks noChangeAspect="1"/>
          </p:cNvGrpSpPr>
          <p:nvPr/>
        </p:nvGrpSpPr>
        <p:grpSpPr bwMode="auto">
          <a:xfrm>
            <a:off x="8275638" y="44450"/>
            <a:ext cx="933450" cy="735013"/>
            <a:chOff x="-52904" y="96988"/>
            <a:chExt cx="971600" cy="765566"/>
          </a:xfrm>
        </p:grpSpPr>
        <p:pic>
          <p:nvPicPr>
            <p:cNvPr id="1034" name="4 İçerik Yer Tutucusu" descr="TUBITAK%20LOGO[1].bmp"/>
            <p:cNvPicPr preferRelativeResize="0">
              <a:picLocks noChangeAspect="1"/>
            </p:cNvPicPr>
            <p:nvPr userDrawn="1"/>
          </p:nvPicPr>
          <p:blipFill>
            <a:blip r:embed="rId8"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07504" y="96988"/>
              <a:ext cx="617244" cy="6363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5" name="14 Metin kutusu"/>
            <p:cNvSpPr txBox="1">
              <a:spLocks noChangeArrowheads="1"/>
            </p:cNvSpPr>
            <p:nvPr userDrawn="1"/>
          </p:nvSpPr>
          <p:spPr bwMode="auto">
            <a:xfrm>
              <a:off x="-52904" y="740196"/>
              <a:ext cx="971600" cy="122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tr-TR" altLang="tr-TR" sz="800" b="1" smtClean="0">
                  <a:solidFill>
                    <a:srgbClr val="000000"/>
                  </a:solidFill>
                  <a:cs typeface="Arial" pitchFamily="34" charset="0"/>
                </a:rPr>
                <a:t>TÜBİTAK</a:t>
              </a:r>
              <a:endParaRPr lang="en-US" altLang="tr-TR" sz="800" b="1" smtClean="0">
                <a:solidFill>
                  <a:srgbClr val="000000"/>
                </a:solidFill>
                <a:cs typeface="Arial" pitchFamily="34" charset="0"/>
              </a:endParaRPr>
            </a:p>
          </p:txBody>
        </p:sp>
      </p:grpSp>
      <p:pic>
        <p:nvPicPr>
          <p:cNvPr id="1033" name="24 Resim" descr="Template Resim_2 copy.png"/>
          <p:cNvPicPr>
            <a:picLocks/>
          </p:cNvPicPr>
          <p:nvPr userDrawn="1"/>
        </p:nvPicPr>
        <p:blipFill>
          <a:blip r:embed="rId9">
            <a:extLst>
              <a:ext uri="{28A0092B-C50C-407E-A947-70E740481C1C}">
                <a14:useLocalDpi xmlns="" xmlns:a14="http://schemas.microsoft.com/office/drawing/2010/main" val="0"/>
              </a:ext>
            </a:extLst>
          </a:blip>
          <a:srcRect/>
          <a:stretch>
            <a:fillRect/>
          </a:stretch>
        </p:blipFill>
        <p:spPr bwMode="auto">
          <a:xfrm>
            <a:off x="-71438" y="-42863"/>
            <a:ext cx="8459788" cy="842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5" r:id="rId4"/>
    <p:sldLayoutId id="2147484019" r:id="rId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600" b="1" kern="1200">
          <a:solidFill>
            <a:schemeClr val="bg1"/>
          </a:solidFill>
          <a:latin typeface="Futura Bk BT" pitchFamily="34" charset="0"/>
          <a:ea typeface="+mj-ea"/>
          <a:cs typeface="+mj-cs"/>
        </a:defRPr>
      </a:lvl1pPr>
      <a:lvl2pPr algn="l" rtl="0" eaLnBrk="0" fontAlgn="base" hangingPunct="0">
        <a:spcBef>
          <a:spcPct val="0"/>
        </a:spcBef>
        <a:spcAft>
          <a:spcPct val="0"/>
        </a:spcAft>
        <a:defRPr sz="3600" b="1">
          <a:solidFill>
            <a:schemeClr val="bg1"/>
          </a:solidFill>
          <a:latin typeface="Futura Bk BT"/>
        </a:defRPr>
      </a:lvl2pPr>
      <a:lvl3pPr algn="l" rtl="0" eaLnBrk="0" fontAlgn="base" hangingPunct="0">
        <a:spcBef>
          <a:spcPct val="0"/>
        </a:spcBef>
        <a:spcAft>
          <a:spcPct val="0"/>
        </a:spcAft>
        <a:defRPr sz="3600" b="1">
          <a:solidFill>
            <a:schemeClr val="bg1"/>
          </a:solidFill>
          <a:latin typeface="Futura Bk BT"/>
        </a:defRPr>
      </a:lvl3pPr>
      <a:lvl4pPr algn="l" rtl="0" eaLnBrk="0" fontAlgn="base" hangingPunct="0">
        <a:spcBef>
          <a:spcPct val="0"/>
        </a:spcBef>
        <a:spcAft>
          <a:spcPct val="0"/>
        </a:spcAft>
        <a:defRPr sz="3600" b="1">
          <a:solidFill>
            <a:schemeClr val="bg1"/>
          </a:solidFill>
          <a:latin typeface="Futura Bk BT"/>
        </a:defRPr>
      </a:lvl4pPr>
      <a:lvl5pPr algn="l" rtl="0" eaLnBrk="0" fontAlgn="base" hangingPunct="0">
        <a:spcBef>
          <a:spcPct val="0"/>
        </a:spcBef>
        <a:spcAft>
          <a:spcPct val="0"/>
        </a:spcAft>
        <a:defRPr sz="3600" b="1">
          <a:solidFill>
            <a:schemeClr val="bg1"/>
          </a:solidFill>
          <a:latin typeface="Futura Bk BT"/>
        </a:defRPr>
      </a:lvl5pPr>
      <a:lvl6pPr marL="457200" algn="l" rtl="0" fontAlgn="base">
        <a:spcBef>
          <a:spcPct val="0"/>
        </a:spcBef>
        <a:spcAft>
          <a:spcPct val="0"/>
        </a:spcAft>
        <a:defRPr sz="3600" b="1">
          <a:solidFill>
            <a:schemeClr val="bg1"/>
          </a:solidFill>
          <a:latin typeface="Futura Bk BT"/>
        </a:defRPr>
      </a:lvl6pPr>
      <a:lvl7pPr marL="914400" algn="l" rtl="0" fontAlgn="base">
        <a:spcBef>
          <a:spcPct val="0"/>
        </a:spcBef>
        <a:spcAft>
          <a:spcPct val="0"/>
        </a:spcAft>
        <a:defRPr sz="3600" b="1">
          <a:solidFill>
            <a:schemeClr val="bg1"/>
          </a:solidFill>
          <a:latin typeface="Futura Bk BT"/>
        </a:defRPr>
      </a:lvl7pPr>
      <a:lvl8pPr marL="1371600" algn="l" rtl="0" fontAlgn="base">
        <a:spcBef>
          <a:spcPct val="0"/>
        </a:spcBef>
        <a:spcAft>
          <a:spcPct val="0"/>
        </a:spcAft>
        <a:defRPr sz="3600" b="1">
          <a:solidFill>
            <a:schemeClr val="bg1"/>
          </a:solidFill>
          <a:latin typeface="Futura Bk BT"/>
        </a:defRPr>
      </a:lvl8pPr>
      <a:lvl9pPr marL="1828800" algn="l" rtl="0" fontAlgn="base">
        <a:spcBef>
          <a:spcPct val="0"/>
        </a:spcBef>
        <a:spcAft>
          <a:spcPct val="0"/>
        </a:spcAft>
        <a:defRPr sz="3600" b="1">
          <a:solidFill>
            <a:schemeClr val="bg1"/>
          </a:solidFill>
          <a:latin typeface="Futura Bk BT"/>
        </a:defRPr>
      </a:lvl9pPr>
    </p:titleStyle>
    <p:bodyStyle>
      <a:lvl1pPr marL="342900" indent="-342900" algn="l" rtl="0" eaLnBrk="0" fontAlgn="base" hangingPunct="0">
        <a:spcBef>
          <a:spcPct val="20000"/>
        </a:spcBef>
        <a:spcAft>
          <a:spcPct val="0"/>
        </a:spcAft>
        <a:buFont typeface="Arial" pitchFamily="34" charset="0"/>
        <a:buChar char="•"/>
        <a:defRPr sz="2800" kern="1200">
          <a:solidFill>
            <a:schemeClr val="tx1"/>
          </a:solidFill>
          <a:latin typeface="Corbel"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Corbel"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Corbel"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kern="1200">
          <a:solidFill>
            <a:schemeClr val="tx1"/>
          </a:solidFill>
          <a:latin typeface="Corbel"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microsoft.com/office/2007/relationships/diagramDrawing" Target="../diagrams/drawin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microsoft.com/office/2007/relationships/diagramDrawing" Target="../diagrams/drawing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8.xml.rels><?xml version="1.0" encoding="UTF-8" standalone="yes"?>
<Relationships xmlns="http://schemas.openxmlformats.org/package/2006/relationships"><Relationship Id="rId3" Type="http://schemas.openxmlformats.org/officeDocument/2006/relationships/hyperlink" Target="https://www.tubitak.gov.tr/tr/yarismalar/oncelikli-alanlarda-universite-ogrencileri-proje-yarismasi/icerik-degerlendirme-kriterleri"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microsoft.com/office/2007/relationships/diagramDrawing" Target="../diagrams/drawing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323528" y="3717032"/>
            <a:ext cx="8784902" cy="1439862"/>
          </a:xfrm>
        </p:spPr>
        <p:txBody>
          <a:bodyPr rtlCol="0" anchor="b">
            <a:normAutofit fontScale="90000"/>
          </a:bodyPr>
          <a:lstStyle/>
          <a:p>
            <a:pPr eaLnBrk="1" fontAlgn="auto" hangingPunct="1">
              <a:lnSpc>
                <a:spcPct val="150000"/>
              </a:lnSpc>
              <a:spcAft>
                <a:spcPts val="0"/>
              </a:spcAft>
              <a:defRPr/>
            </a:pPr>
            <a:r>
              <a:rPr lang="tr-TR" sz="4000" dirty="0" smtClean="0">
                <a:solidFill>
                  <a:srgbClr val="000000"/>
                </a:solidFill>
                <a:latin typeface="Arial" pitchFamily="34" charset="0"/>
                <a:cs typeface="Arial" pitchFamily="34" charset="0"/>
              </a:rPr>
              <a:t/>
            </a:r>
            <a:br>
              <a:rPr lang="tr-TR" sz="4000" dirty="0" smtClean="0">
                <a:solidFill>
                  <a:srgbClr val="000000"/>
                </a:solidFill>
                <a:latin typeface="Arial" pitchFamily="34" charset="0"/>
                <a:cs typeface="Arial" pitchFamily="34" charset="0"/>
              </a:rPr>
            </a:br>
            <a:r>
              <a:rPr lang="tr-TR" sz="4400" dirty="0" smtClean="0">
                <a:solidFill>
                  <a:srgbClr val="000000"/>
                </a:solidFill>
                <a:latin typeface="Arial" pitchFamily="34" charset="0"/>
                <a:cs typeface="Arial" pitchFamily="34" charset="0"/>
              </a:rPr>
              <a:t/>
            </a:r>
            <a:br>
              <a:rPr lang="tr-TR" sz="4400" dirty="0" smtClean="0">
                <a:solidFill>
                  <a:srgbClr val="000000"/>
                </a:solidFill>
                <a:latin typeface="Arial" pitchFamily="34" charset="0"/>
                <a:cs typeface="Arial" pitchFamily="34" charset="0"/>
              </a:rPr>
            </a:br>
            <a:r>
              <a:rPr lang="tr-TR" sz="3100" dirty="0" smtClean="0">
                <a:solidFill>
                  <a:srgbClr val="000000"/>
                </a:solidFill>
                <a:latin typeface="Arial" pitchFamily="34" charset="0"/>
                <a:cs typeface="Arial" pitchFamily="34" charset="0"/>
              </a:rPr>
              <a:t> </a:t>
            </a:r>
            <a:br>
              <a:rPr lang="tr-TR" sz="3100" dirty="0" smtClean="0">
                <a:solidFill>
                  <a:srgbClr val="000000"/>
                </a:solidFill>
                <a:latin typeface="Arial" pitchFamily="34" charset="0"/>
                <a:cs typeface="Arial" pitchFamily="34" charset="0"/>
              </a:rPr>
            </a:br>
            <a:r>
              <a:rPr lang="tr-TR" sz="4000" dirty="0">
                <a:solidFill>
                  <a:srgbClr val="000000"/>
                </a:solidFill>
                <a:latin typeface="Arial" pitchFamily="34" charset="0"/>
                <a:cs typeface="Arial" pitchFamily="34" charset="0"/>
              </a:rPr>
              <a:t>TÜRKİYE BİLİMSEL VE TEKNOLOJİK ARAŞTIRMA </a:t>
            </a:r>
            <a:r>
              <a:rPr lang="tr-TR" sz="4000" dirty="0" smtClean="0">
                <a:solidFill>
                  <a:srgbClr val="000000"/>
                </a:solidFill>
                <a:latin typeface="Arial" pitchFamily="34" charset="0"/>
                <a:cs typeface="Arial" pitchFamily="34" charset="0"/>
              </a:rPr>
              <a:t>KURUMU</a:t>
            </a:r>
            <a:br>
              <a:rPr lang="tr-TR" sz="4000" dirty="0" smtClean="0">
                <a:solidFill>
                  <a:srgbClr val="000000"/>
                </a:solidFill>
                <a:latin typeface="Arial" pitchFamily="34" charset="0"/>
                <a:cs typeface="Arial" pitchFamily="34" charset="0"/>
              </a:rPr>
            </a:br>
            <a:r>
              <a:rPr lang="tr-TR" sz="4000" dirty="0" smtClean="0">
                <a:solidFill>
                  <a:srgbClr val="000000"/>
                </a:solidFill>
                <a:latin typeface="Arial" pitchFamily="34" charset="0"/>
                <a:cs typeface="Arial" pitchFamily="34" charset="0"/>
              </a:rPr>
              <a:t>(</a:t>
            </a:r>
            <a:r>
              <a:rPr lang="tr-TR" sz="4000" dirty="0">
                <a:solidFill>
                  <a:srgbClr val="000000"/>
                </a:solidFill>
                <a:latin typeface="Arial" pitchFamily="34" charset="0"/>
                <a:cs typeface="Arial" pitchFamily="34" charset="0"/>
              </a:rPr>
              <a:t>TÜBİTAK)</a:t>
            </a:r>
            <a:r>
              <a:rPr lang="tr-TR" sz="2700" dirty="0" smtClean="0">
                <a:solidFill>
                  <a:srgbClr val="000000"/>
                </a:solidFill>
                <a:latin typeface="Arial" pitchFamily="34" charset="0"/>
                <a:cs typeface="Arial" pitchFamily="34" charset="0"/>
              </a:rPr>
              <a:t/>
            </a:r>
            <a:br>
              <a:rPr lang="tr-TR" sz="2700" dirty="0" smtClean="0">
                <a:solidFill>
                  <a:srgbClr val="000000"/>
                </a:solidFill>
                <a:latin typeface="Arial" pitchFamily="34" charset="0"/>
                <a:cs typeface="Arial" pitchFamily="34" charset="0"/>
              </a:rPr>
            </a:br>
            <a:endParaRPr lang="tr-TR" sz="27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 xmlns:p14="http://schemas.microsoft.com/office/powerpoint/2010/main" val="1441633466"/>
              </p:ext>
            </p:extLst>
          </p:nvPr>
        </p:nvGraphicFramePr>
        <p:xfrm>
          <a:off x="251520" y="764704"/>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p:cNvSpPr txBox="1"/>
          <p:nvPr/>
        </p:nvSpPr>
        <p:spPr>
          <a:xfrm>
            <a:off x="3275856" y="1088157"/>
            <a:ext cx="2448272" cy="1692771"/>
          </a:xfrm>
          <a:prstGeom prst="rect">
            <a:avLst/>
          </a:prstGeom>
          <a:noFill/>
        </p:spPr>
        <p:txBody>
          <a:bodyPr wrap="square" rtlCol="0">
            <a:spAutoFit/>
          </a:bodyPr>
          <a:lstStyle/>
          <a:p>
            <a:pPr lvl="0" algn="ctr"/>
            <a:r>
              <a:rPr lang="tr-TR" sz="2000" b="1" dirty="0">
                <a:solidFill>
                  <a:schemeClr val="bg1"/>
                </a:solidFill>
              </a:rPr>
              <a:t>Final </a:t>
            </a:r>
            <a:endParaRPr lang="tr-TR" sz="2000" b="1" dirty="0" smtClean="0">
              <a:solidFill>
                <a:schemeClr val="bg1"/>
              </a:solidFill>
            </a:endParaRPr>
          </a:p>
          <a:p>
            <a:pPr lvl="0" algn="ctr"/>
            <a:r>
              <a:rPr lang="tr-TR" sz="2000" b="1" dirty="0" smtClean="0">
                <a:solidFill>
                  <a:schemeClr val="bg1"/>
                </a:solidFill>
              </a:rPr>
              <a:t>Sergisi</a:t>
            </a:r>
          </a:p>
          <a:p>
            <a:pPr lvl="0" algn="ctr"/>
            <a:endParaRPr lang="tr-TR" sz="200" dirty="0" smtClean="0">
              <a:solidFill>
                <a:schemeClr val="bg1"/>
              </a:solidFill>
            </a:endParaRPr>
          </a:p>
          <a:p>
            <a:pPr lvl="0" algn="ctr"/>
            <a:endParaRPr lang="tr-TR" sz="200" dirty="0">
              <a:solidFill>
                <a:schemeClr val="bg1"/>
              </a:solidFill>
            </a:endParaRPr>
          </a:p>
          <a:p>
            <a:pPr lvl="0" algn="ctr"/>
            <a:r>
              <a:rPr lang="tr-TR" sz="1200" dirty="0" smtClean="0">
                <a:solidFill>
                  <a:schemeClr val="bg1"/>
                </a:solidFill>
              </a:rPr>
              <a:t> </a:t>
            </a:r>
            <a:r>
              <a:rPr lang="tr-TR" sz="1200" dirty="0">
                <a:solidFill>
                  <a:schemeClr val="bg1"/>
                </a:solidFill>
              </a:rPr>
              <a:t>Final Sergisinde proje </a:t>
            </a:r>
            <a:endParaRPr lang="tr-TR" sz="1200" dirty="0" smtClean="0">
              <a:solidFill>
                <a:schemeClr val="bg1"/>
              </a:solidFill>
            </a:endParaRPr>
          </a:p>
          <a:p>
            <a:pPr lvl="0" algn="ctr"/>
            <a:r>
              <a:rPr lang="tr-TR" sz="1200" dirty="0" smtClean="0">
                <a:solidFill>
                  <a:schemeClr val="bg1"/>
                </a:solidFill>
              </a:rPr>
              <a:t>sahipleri </a:t>
            </a:r>
            <a:r>
              <a:rPr lang="tr-TR" sz="1200" dirty="0">
                <a:solidFill>
                  <a:schemeClr val="bg1"/>
                </a:solidFill>
              </a:rPr>
              <a:t>projelerini jüri </a:t>
            </a:r>
            <a:endParaRPr lang="tr-TR" sz="1200" dirty="0" smtClean="0">
              <a:solidFill>
                <a:schemeClr val="bg1"/>
              </a:solidFill>
            </a:endParaRPr>
          </a:p>
          <a:p>
            <a:pPr lvl="0" algn="ctr"/>
            <a:r>
              <a:rPr lang="tr-TR" sz="1200" dirty="0" smtClean="0">
                <a:solidFill>
                  <a:schemeClr val="bg1"/>
                </a:solidFill>
              </a:rPr>
              <a:t>önünde </a:t>
            </a:r>
            <a:r>
              <a:rPr lang="tr-TR" sz="1200" dirty="0">
                <a:solidFill>
                  <a:schemeClr val="bg1"/>
                </a:solidFill>
              </a:rPr>
              <a:t>sözlü olarak sunarlar. Jüri </a:t>
            </a:r>
            <a:r>
              <a:rPr lang="tr-TR" sz="1200" dirty="0" smtClean="0">
                <a:solidFill>
                  <a:schemeClr val="bg1"/>
                </a:solidFill>
              </a:rPr>
              <a:t>değerlendirmesi sonucunda </a:t>
            </a:r>
            <a:r>
              <a:rPr lang="tr-TR" sz="1200" dirty="0">
                <a:solidFill>
                  <a:schemeClr val="bg1"/>
                </a:solidFill>
              </a:rPr>
              <a:t>final dereceleri belirlenir</a:t>
            </a:r>
          </a:p>
        </p:txBody>
      </p:sp>
      <p:sp>
        <p:nvSpPr>
          <p:cNvPr id="4" name="Metin kutusu 3"/>
          <p:cNvSpPr txBox="1"/>
          <p:nvPr/>
        </p:nvSpPr>
        <p:spPr>
          <a:xfrm>
            <a:off x="1466527" y="4293096"/>
            <a:ext cx="6408712" cy="1031051"/>
          </a:xfrm>
          <a:prstGeom prst="rect">
            <a:avLst/>
          </a:prstGeom>
          <a:noFill/>
        </p:spPr>
        <p:txBody>
          <a:bodyPr wrap="square" rtlCol="0">
            <a:spAutoFit/>
          </a:bodyPr>
          <a:lstStyle/>
          <a:p>
            <a:pPr lvl="0" algn="ctr"/>
            <a:r>
              <a:rPr lang="tr-TR" b="1" dirty="0" smtClean="0">
                <a:solidFill>
                  <a:schemeClr val="bg1"/>
                </a:solidFill>
              </a:rPr>
              <a:t>İkinci Aşama Değerlendirmesi</a:t>
            </a:r>
          </a:p>
          <a:p>
            <a:pPr lvl="0" algn="ctr"/>
            <a:endParaRPr lang="tr-TR" sz="400" dirty="0">
              <a:solidFill>
                <a:schemeClr val="bg1"/>
              </a:solidFill>
            </a:endParaRPr>
          </a:p>
          <a:p>
            <a:pPr lvl="0" algn="ctr"/>
            <a:r>
              <a:rPr lang="tr-TR" sz="1300" dirty="0">
                <a:solidFill>
                  <a:schemeClr val="bg1"/>
                </a:solidFill>
              </a:rPr>
              <a:t>Birinci aşamayı geçen projeler alanında uzman bilim insanları tarafından değerlendirilerek </a:t>
            </a:r>
            <a:r>
              <a:rPr lang="tr-TR" sz="1300" dirty="0" smtClean="0">
                <a:solidFill>
                  <a:schemeClr val="bg1"/>
                </a:solidFill>
              </a:rPr>
              <a:t>her kategoride </a:t>
            </a:r>
            <a:r>
              <a:rPr lang="tr-TR" sz="1300" dirty="0">
                <a:solidFill>
                  <a:schemeClr val="bg1"/>
                </a:solidFill>
              </a:rPr>
              <a:t>başarılı bulunan projeler bölge sergisine </a:t>
            </a:r>
            <a:r>
              <a:rPr lang="tr-TR" sz="1300" dirty="0" smtClean="0">
                <a:solidFill>
                  <a:schemeClr val="bg1"/>
                </a:solidFill>
              </a:rPr>
              <a:t>davet edilmek </a:t>
            </a:r>
            <a:r>
              <a:rPr lang="tr-TR" sz="1300" dirty="0">
                <a:solidFill>
                  <a:schemeClr val="bg1"/>
                </a:solidFill>
              </a:rPr>
              <a:t>üzere Bölge </a:t>
            </a:r>
            <a:r>
              <a:rPr lang="tr-TR" sz="1300" dirty="0" smtClean="0">
                <a:solidFill>
                  <a:schemeClr val="bg1"/>
                </a:solidFill>
              </a:rPr>
              <a:t>Koordinatörlüğünce </a:t>
            </a:r>
            <a:r>
              <a:rPr lang="tr-TR" sz="1300" dirty="0">
                <a:solidFill>
                  <a:schemeClr val="bg1"/>
                </a:solidFill>
              </a:rPr>
              <a:t>belirlenir.</a:t>
            </a:r>
          </a:p>
        </p:txBody>
      </p:sp>
      <p:sp>
        <p:nvSpPr>
          <p:cNvPr id="5" name="Metin kutusu 4"/>
          <p:cNvSpPr txBox="1"/>
          <p:nvPr/>
        </p:nvSpPr>
        <p:spPr>
          <a:xfrm>
            <a:off x="755576" y="5517232"/>
            <a:ext cx="7560840" cy="1446550"/>
          </a:xfrm>
          <a:prstGeom prst="rect">
            <a:avLst/>
          </a:prstGeom>
          <a:noFill/>
        </p:spPr>
        <p:txBody>
          <a:bodyPr wrap="square" rtlCol="0">
            <a:spAutoFit/>
          </a:bodyPr>
          <a:lstStyle/>
          <a:p>
            <a:pPr lvl="0" algn="ctr"/>
            <a:r>
              <a:rPr lang="tr-TR" b="1" dirty="0" smtClean="0">
                <a:solidFill>
                  <a:schemeClr val="bg1"/>
                </a:solidFill>
              </a:rPr>
              <a:t>Birinci </a:t>
            </a:r>
            <a:r>
              <a:rPr lang="tr-TR" b="1" dirty="0">
                <a:solidFill>
                  <a:schemeClr val="bg1"/>
                </a:solidFill>
              </a:rPr>
              <a:t>Aşama </a:t>
            </a:r>
            <a:r>
              <a:rPr lang="tr-TR" b="1" dirty="0" smtClean="0">
                <a:solidFill>
                  <a:schemeClr val="bg1"/>
                </a:solidFill>
              </a:rPr>
              <a:t>Değerlendirmesi </a:t>
            </a:r>
            <a:r>
              <a:rPr lang="tr-TR" b="1" dirty="0">
                <a:solidFill>
                  <a:schemeClr val="bg1"/>
                </a:solidFill>
              </a:rPr>
              <a:t>(Ön İnceleme</a:t>
            </a:r>
            <a:r>
              <a:rPr lang="tr-TR" b="1" dirty="0" smtClean="0">
                <a:solidFill>
                  <a:schemeClr val="bg1"/>
                </a:solidFill>
              </a:rPr>
              <a:t>)</a:t>
            </a:r>
          </a:p>
          <a:p>
            <a:pPr lvl="0" algn="ctr"/>
            <a:endParaRPr lang="tr-TR" sz="700" dirty="0">
              <a:solidFill>
                <a:schemeClr val="bg1"/>
              </a:solidFill>
            </a:endParaRPr>
          </a:p>
          <a:p>
            <a:pPr lvl="0" algn="ctr"/>
            <a:r>
              <a:rPr lang="tr-TR" sz="1400" dirty="0" smtClean="0">
                <a:solidFill>
                  <a:schemeClr val="bg1"/>
                </a:solidFill>
              </a:rPr>
              <a:t>Elektronik </a:t>
            </a:r>
            <a:r>
              <a:rPr lang="tr-TR" sz="1400" dirty="0">
                <a:solidFill>
                  <a:schemeClr val="bg1"/>
                </a:solidFill>
              </a:rPr>
              <a:t>ortamda alınan başvurular başvuru belgelerinin tam olup olmadığı yönünden </a:t>
            </a:r>
            <a:endParaRPr lang="tr-TR" sz="1400" dirty="0" smtClean="0">
              <a:solidFill>
                <a:schemeClr val="bg1"/>
              </a:solidFill>
            </a:endParaRPr>
          </a:p>
          <a:p>
            <a:pPr lvl="0" algn="ctr"/>
            <a:r>
              <a:rPr lang="tr-TR" sz="1400" dirty="0" smtClean="0">
                <a:solidFill>
                  <a:schemeClr val="bg1"/>
                </a:solidFill>
              </a:rPr>
              <a:t>Bölge Koordinatörlüğünce </a:t>
            </a:r>
            <a:r>
              <a:rPr lang="tr-TR" sz="1400" dirty="0">
                <a:solidFill>
                  <a:schemeClr val="bg1"/>
                </a:solidFill>
              </a:rPr>
              <a:t>kontrol edilir, eksik belge veya hatalı belge ile yapılan </a:t>
            </a:r>
            <a:endParaRPr lang="tr-TR" sz="1400" dirty="0" smtClean="0">
              <a:solidFill>
                <a:schemeClr val="bg1"/>
              </a:solidFill>
            </a:endParaRPr>
          </a:p>
          <a:p>
            <a:pPr lvl="0" algn="ctr"/>
            <a:r>
              <a:rPr lang="tr-TR" sz="1400" dirty="0" smtClean="0">
                <a:solidFill>
                  <a:schemeClr val="bg1"/>
                </a:solidFill>
              </a:rPr>
              <a:t>başvurular </a:t>
            </a:r>
            <a:r>
              <a:rPr lang="tr-TR" sz="1400" dirty="0">
                <a:solidFill>
                  <a:schemeClr val="bg1"/>
                </a:solidFill>
              </a:rPr>
              <a:t>geçersiz sayılır. </a:t>
            </a:r>
          </a:p>
          <a:p>
            <a:endParaRPr lang="tr-TR" dirty="0">
              <a:latin typeface="Corbel" pitchFamily="34" charset="0"/>
            </a:endParaRPr>
          </a:p>
        </p:txBody>
      </p:sp>
      <p:sp>
        <p:nvSpPr>
          <p:cNvPr id="8" name="8 Metin kutusu"/>
          <p:cNvSpPr txBox="1"/>
          <p:nvPr/>
        </p:nvSpPr>
        <p:spPr>
          <a:xfrm>
            <a:off x="179512" y="908719"/>
            <a:ext cx="2592287" cy="830997"/>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Yöntemi Nedir?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9" name="1 Başlık"/>
          <p:cNvSpPr>
            <a:spLocks noGrp="1"/>
          </p:cNvSpPr>
          <p:nvPr>
            <p:ph type="title"/>
          </p:nvPr>
        </p:nvSpPr>
        <p:spPr>
          <a:xfrm>
            <a:off x="325438" y="-15875"/>
            <a:ext cx="7777162"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1" name="Metin kutusu 10"/>
          <p:cNvSpPr txBox="1"/>
          <p:nvPr/>
        </p:nvSpPr>
        <p:spPr>
          <a:xfrm>
            <a:off x="2555775" y="2759149"/>
            <a:ext cx="3888433" cy="1461939"/>
          </a:xfrm>
          <a:prstGeom prst="rect">
            <a:avLst/>
          </a:prstGeom>
          <a:noFill/>
        </p:spPr>
        <p:txBody>
          <a:bodyPr wrap="square" rtlCol="0">
            <a:spAutoFit/>
          </a:bodyPr>
          <a:lstStyle/>
          <a:p>
            <a:pPr lvl="0" algn="ctr"/>
            <a:r>
              <a:rPr lang="tr-TR" b="1" dirty="0">
                <a:solidFill>
                  <a:schemeClr val="bg1"/>
                </a:solidFill>
              </a:rPr>
              <a:t>Bölge </a:t>
            </a:r>
            <a:r>
              <a:rPr lang="tr-TR" b="1" dirty="0" smtClean="0">
                <a:solidFill>
                  <a:schemeClr val="bg1"/>
                </a:solidFill>
              </a:rPr>
              <a:t>Sergileri</a:t>
            </a:r>
          </a:p>
          <a:p>
            <a:pPr lvl="0" algn="ctr"/>
            <a:endParaRPr lang="tr-TR" sz="300" b="1" dirty="0" smtClean="0">
              <a:solidFill>
                <a:schemeClr val="bg1"/>
              </a:solidFill>
            </a:endParaRPr>
          </a:p>
          <a:p>
            <a:pPr lvl="0" algn="ctr"/>
            <a:endParaRPr lang="tr-TR" sz="200" b="1" dirty="0">
              <a:solidFill>
                <a:schemeClr val="bg1"/>
              </a:solidFill>
            </a:endParaRPr>
          </a:p>
          <a:p>
            <a:pPr lvl="0" algn="ctr"/>
            <a:r>
              <a:rPr lang="tr-TR" sz="1100" dirty="0">
                <a:solidFill>
                  <a:schemeClr val="bg1"/>
                </a:solidFill>
              </a:rPr>
              <a:t>İkinci aşama değerlendirmesinde başarılı bulunan </a:t>
            </a:r>
            <a:endParaRPr lang="tr-TR" sz="1100" dirty="0" smtClean="0">
              <a:solidFill>
                <a:schemeClr val="bg1"/>
              </a:solidFill>
            </a:endParaRPr>
          </a:p>
          <a:p>
            <a:pPr lvl="0" algn="ctr"/>
            <a:r>
              <a:rPr lang="tr-TR" sz="1100" dirty="0" smtClean="0">
                <a:solidFill>
                  <a:schemeClr val="bg1"/>
                </a:solidFill>
              </a:rPr>
              <a:t>projeler </a:t>
            </a:r>
            <a:r>
              <a:rPr lang="tr-TR" sz="1100" dirty="0">
                <a:solidFill>
                  <a:schemeClr val="bg1"/>
                </a:solidFill>
              </a:rPr>
              <a:t>bölge </a:t>
            </a:r>
            <a:r>
              <a:rPr lang="tr-TR" sz="1100" dirty="0" smtClean="0">
                <a:solidFill>
                  <a:schemeClr val="bg1"/>
                </a:solidFill>
              </a:rPr>
              <a:t>sergisine davet </a:t>
            </a:r>
            <a:r>
              <a:rPr lang="tr-TR" sz="1100" dirty="0">
                <a:solidFill>
                  <a:schemeClr val="bg1"/>
                </a:solidFill>
              </a:rPr>
              <a:t>edilerek </a:t>
            </a:r>
            <a:r>
              <a:rPr lang="tr-TR" sz="1100" dirty="0" smtClean="0">
                <a:solidFill>
                  <a:schemeClr val="bg1"/>
                </a:solidFill>
              </a:rPr>
              <a:t>önceden duyurulan </a:t>
            </a:r>
            <a:r>
              <a:rPr lang="tr-TR" sz="1100" dirty="0">
                <a:solidFill>
                  <a:schemeClr val="bg1"/>
                </a:solidFill>
              </a:rPr>
              <a:t>tarihler arasında sergilenir. Proje sahipleri projelerini jüri önünde sözlü olarak </a:t>
            </a:r>
            <a:r>
              <a:rPr lang="tr-TR" sz="1100" dirty="0" smtClean="0">
                <a:solidFill>
                  <a:schemeClr val="bg1"/>
                </a:solidFill>
              </a:rPr>
              <a:t>sunarlar. Jüri </a:t>
            </a:r>
            <a:r>
              <a:rPr lang="tr-TR" sz="1100" dirty="0">
                <a:solidFill>
                  <a:schemeClr val="bg1"/>
                </a:solidFill>
              </a:rPr>
              <a:t>değerlendirmesi sonucunda bölge dereceleri belirlenir. </a:t>
            </a:r>
            <a:r>
              <a:rPr lang="tr-TR" sz="1100" u="sng" dirty="0" smtClean="0">
                <a:solidFill>
                  <a:schemeClr val="bg1"/>
                </a:solidFill>
              </a:rPr>
              <a:t>Bölge sergisinde </a:t>
            </a:r>
            <a:r>
              <a:rPr lang="tr-TR" sz="1100" u="sng" dirty="0">
                <a:solidFill>
                  <a:schemeClr val="bg1"/>
                </a:solidFill>
              </a:rPr>
              <a:t>birincilik ödülü </a:t>
            </a:r>
            <a:r>
              <a:rPr lang="tr-TR" sz="1100" u="sng" dirty="0" smtClean="0">
                <a:solidFill>
                  <a:schemeClr val="bg1"/>
                </a:solidFill>
              </a:rPr>
              <a:t>alan projeler </a:t>
            </a:r>
            <a:r>
              <a:rPr lang="tr-TR" sz="1100" u="sng" dirty="0">
                <a:solidFill>
                  <a:schemeClr val="bg1"/>
                </a:solidFill>
              </a:rPr>
              <a:t>final sergisine davet edilir</a:t>
            </a:r>
            <a:r>
              <a:rPr lang="tr-TR" sz="1100" dirty="0">
                <a:solidFill>
                  <a:schemeClr val="bg1"/>
                </a:solidFill>
              </a:rPr>
              <a:t>.</a:t>
            </a:r>
          </a:p>
        </p:txBody>
      </p:sp>
    </p:spTree>
    <p:extLst>
      <p:ext uri="{BB962C8B-B14F-4D97-AF65-F5344CB8AC3E}">
        <p14:creationId xmlns="" xmlns:p14="http://schemas.microsoft.com/office/powerpoint/2010/main" val="167651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597666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Kriterleri Nelerdir?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Metin kutusu 21"/>
          <p:cNvSpPr txBox="1"/>
          <p:nvPr/>
        </p:nvSpPr>
        <p:spPr>
          <a:xfrm>
            <a:off x="179512" y="5086925"/>
            <a:ext cx="9721080" cy="646331"/>
          </a:xfrm>
          <a:prstGeom prst="rect">
            <a:avLst/>
          </a:prstGeom>
          <a:noFill/>
        </p:spPr>
        <p:txBody>
          <a:bodyPr wrap="square" rtlCol="0">
            <a:spAutoFit/>
          </a:bodyPr>
          <a:lstStyle/>
          <a:p>
            <a:r>
              <a:rPr lang="tr-TR" sz="1600" dirty="0" smtClean="0"/>
              <a:t>Değerlendirme kriterlerinin ayrıntıları: </a:t>
            </a:r>
          </a:p>
          <a:p>
            <a:endParaRPr lang="tr-TR" sz="400" dirty="0" smtClean="0"/>
          </a:p>
          <a:p>
            <a:r>
              <a:rPr lang="tr-TR" sz="1600" b="1" dirty="0" smtClean="0">
                <a:solidFill>
                  <a:schemeClr val="tx2">
                    <a:lumMod val="60000"/>
                    <a:lumOff val="40000"/>
                  </a:schemeClr>
                </a:solidFill>
              </a:rPr>
              <a:t>http</a:t>
            </a:r>
            <a:r>
              <a:rPr lang="tr-TR" sz="1600" b="1" dirty="0">
                <a:solidFill>
                  <a:schemeClr val="tx2">
                    <a:lumMod val="60000"/>
                    <a:lumOff val="40000"/>
                  </a:schemeClr>
                </a:solidFill>
              </a:rPr>
              <a:t>://</a:t>
            </a:r>
            <a:r>
              <a:rPr lang="tr-TR" sz="1600" b="1" dirty="0" smtClean="0">
                <a:solidFill>
                  <a:schemeClr val="tx2">
                    <a:lumMod val="60000"/>
                    <a:lumOff val="40000"/>
                  </a:schemeClr>
                </a:solidFill>
              </a:rPr>
              <a:t>www.tubitak.gov.tr/tr/yarismalar/innovasyon-yarismasi/icerik-degerlendirme-kriterler</a:t>
            </a:r>
            <a:endParaRPr lang="tr-TR" sz="1600" b="1" dirty="0">
              <a:solidFill>
                <a:schemeClr val="tx2">
                  <a:lumMod val="60000"/>
                  <a:lumOff val="40000"/>
                </a:schemeClr>
              </a:solidFill>
            </a:endParaRPr>
          </a:p>
        </p:txBody>
      </p:sp>
      <p:graphicFrame>
        <p:nvGraphicFramePr>
          <p:cNvPr id="19" name="Tablo 18"/>
          <p:cNvGraphicFramePr>
            <a:graphicFrameLocks noGrp="1"/>
          </p:cNvGraphicFramePr>
          <p:nvPr>
            <p:extLst>
              <p:ext uri="{D42A27DB-BD31-4B8C-83A1-F6EECF244321}">
                <p14:modId xmlns="" xmlns:p14="http://schemas.microsoft.com/office/powerpoint/2010/main" val="1614009865"/>
              </p:ext>
            </p:extLst>
          </p:nvPr>
        </p:nvGraphicFramePr>
        <p:xfrm>
          <a:off x="683568" y="1514589"/>
          <a:ext cx="7920880" cy="3354571"/>
        </p:xfrm>
        <a:graphic>
          <a:graphicData uri="http://schemas.openxmlformats.org/drawingml/2006/table">
            <a:tbl>
              <a:tblPr firstRow="1" bandRow="1">
                <a:tableStyleId>{5C22544A-7EE6-4342-B048-85BDC9FD1C3A}</a:tableStyleId>
              </a:tblPr>
              <a:tblGrid>
                <a:gridCol w="2088232"/>
                <a:gridCol w="1872208"/>
                <a:gridCol w="1980220"/>
                <a:gridCol w="1980220"/>
              </a:tblGrid>
              <a:tr h="943248">
                <a:tc>
                  <a:txBody>
                    <a:bodyPr/>
                    <a:lstStyle/>
                    <a:p>
                      <a:pPr fontAlgn="ctr"/>
                      <a:r>
                        <a:rPr lang="tr-TR" sz="1400" b="1" dirty="0">
                          <a:solidFill>
                            <a:schemeClr val="tx1"/>
                          </a:solidFill>
                          <a:effectLst/>
                          <a:latin typeface="inherit"/>
                        </a:rPr>
                        <a:t>Değerlendirme Kriterleri</a:t>
                      </a:r>
                    </a:p>
                  </a:txBody>
                  <a:tcPr marL="76200" marR="76200" marT="38100" marB="38100" anchor="ctr">
                    <a:solidFill>
                      <a:schemeClr val="bg1"/>
                    </a:solidFill>
                  </a:tcPr>
                </a:tc>
                <a:tc>
                  <a:txBody>
                    <a:bodyPr/>
                    <a:lstStyle/>
                    <a:p>
                      <a:pPr algn="ctr" fontAlgn="ctr"/>
                      <a:r>
                        <a:rPr lang="tr-TR" sz="1400" b="1" dirty="0">
                          <a:solidFill>
                            <a:schemeClr val="tx1"/>
                          </a:solidFill>
                          <a:effectLst/>
                          <a:latin typeface="inherit"/>
                        </a:rPr>
                        <a:t>Temel </a:t>
                      </a:r>
                      <a:r>
                        <a:rPr lang="tr-TR" sz="1400" b="1" dirty="0" smtClean="0">
                          <a:solidFill>
                            <a:schemeClr val="tx1"/>
                          </a:solidFill>
                          <a:effectLst/>
                          <a:latin typeface="inherit"/>
                        </a:rPr>
                        <a:t>Sektörler</a:t>
                      </a:r>
                    </a:p>
                    <a:p>
                      <a:pPr algn="ctr" fontAlgn="ctr"/>
                      <a:r>
                        <a:rPr lang="tr-TR" sz="1400" b="1" dirty="0" smtClean="0">
                          <a:solidFill>
                            <a:schemeClr val="tx1"/>
                          </a:solidFill>
                          <a:effectLst/>
                          <a:latin typeface="inherit"/>
                        </a:rPr>
                        <a:t>Kategorisi</a:t>
                      </a:r>
                      <a:endParaRPr lang="tr-TR" sz="1400" b="1" dirty="0">
                        <a:solidFill>
                          <a:schemeClr val="tx1"/>
                        </a:solidFill>
                        <a:effectLst/>
                        <a:latin typeface="inherit"/>
                      </a:endParaRPr>
                    </a:p>
                  </a:txBody>
                  <a:tcPr marL="76200" marR="76200" marT="38100" marB="38100" anchor="ctr">
                    <a:solidFill>
                      <a:schemeClr val="bg1"/>
                    </a:solidFill>
                  </a:tcPr>
                </a:tc>
                <a:tc>
                  <a:txBody>
                    <a:bodyPr/>
                    <a:lstStyle/>
                    <a:p>
                      <a:pPr algn="ctr" fontAlgn="ctr"/>
                      <a:r>
                        <a:rPr lang="tr-TR" sz="1400" b="1" dirty="0" err="1">
                          <a:solidFill>
                            <a:schemeClr val="tx1"/>
                          </a:solidFill>
                          <a:effectLst/>
                          <a:latin typeface="inherit"/>
                        </a:rPr>
                        <a:t>Tekno</a:t>
                      </a:r>
                      <a:r>
                        <a:rPr lang="tr-TR" sz="1400" b="1" dirty="0">
                          <a:solidFill>
                            <a:schemeClr val="tx1"/>
                          </a:solidFill>
                          <a:effectLst/>
                          <a:latin typeface="inherit"/>
                        </a:rPr>
                        <a:t> </a:t>
                      </a:r>
                      <a:r>
                        <a:rPr lang="tr-TR" sz="1400" b="1" dirty="0" smtClean="0">
                          <a:solidFill>
                            <a:schemeClr val="tx1"/>
                          </a:solidFill>
                          <a:effectLst/>
                          <a:latin typeface="inherit"/>
                        </a:rPr>
                        <a:t>Girişimcilik</a:t>
                      </a:r>
                    </a:p>
                    <a:p>
                      <a:pPr marL="0" marR="0" indent="0" algn="ctr" defTabSz="914400" rtl="0" eaLnBrk="1" fontAlgn="ctr" latinLnBrk="0" hangingPunct="1">
                        <a:lnSpc>
                          <a:spcPct val="100000"/>
                        </a:lnSpc>
                        <a:spcBef>
                          <a:spcPts val="0"/>
                        </a:spcBef>
                        <a:spcAft>
                          <a:spcPts val="0"/>
                        </a:spcAft>
                        <a:buClrTx/>
                        <a:buSzTx/>
                        <a:buFontTx/>
                        <a:buNone/>
                        <a:tabLst/>
                        <a:defRPr/>
                      </a:pPr>
                      <a:r>
                        <a:rPr lang="tr-TR" sz="1400" b="1" dirty="0" smtClean="0">
                          <a:solidFill>
                            <a:schemeClr val="tx1"/>
                          </a:solidFill>
                          <a:effectLst/>
                          <a:latin typeface="inherit"/>
                        </a:rPr>
                        <a:t>Kategorisi</a:t>
                      </a:r>
                    </a:p>
                  </a:txBody>
                  <a:tcPr marL="76200" marR="76200" marT="38100" marB="38100" anchor="ctr">
                    <a:solidFill>
                      <a:schemeClr val="bg1"/>
                    </a:solidFill>
                  </a:tcPr>
                </a:tc>
                <a:tc>
                  <a:txBody>
                    <a:bodyPr/>
                    <a:lstStyle/>
                    <a:p>
                      <a:pPr algn="ctr" fontAlgn="ctr"/>
                      <a:r>
                        <a:rPr lang="tr-TR" sz="1400" b="1" dirty="0">
                          <a:solidFill>
                            <a:schemeClr val="tx1"/>
                          </a:solidFill>
                          <a:effectLst/>
                          <a:latin typeface="inherit"/>
                        </a:rPr>
                        <a:t>Sosyal </a:t>
                      </a:r>
                      <a:r>
                        <a:rPr lang="tr-TR" sz="1400" b="1" dirty="0" smtClean="0">
                          <a:solidFill>
                            <a:schemeClr val="tx1"/>
                          </a:solidFill>
                          <a:effectLst/>
                          <a:latin typeface="inherit"/>
                        </a:rPr>
                        <a:t>Girişimcilik</a:t>
                      </a:r>
                    </a:p>
                    <a:p>
                      <a:pPr marL="0" marR="0" indent="0" algn="ctr" defTabSz="914400" rtl="0" eaLnBrk="1" fontAlgn="ctr" latinLnBrk="0" hangingPunct="1">
                        <a:lnSpc>
                          <a:spcPct val="100000"/>
                        </a:lnSpc>
                        <a:spcBef>
                          <a:spcPts val="0"/>
                        </a:spcBef>
                        <a:spcAft>
                          <a:spcPts val="0"/>
                        </a:spcAft>
                        <a:buClrTx/>
                        <a:buSzTx/>
                        <a:buFontTx/>
                        <a:buNone/>
                        <a:tabLst/>
                        <a:defRPr/>
                      </a:pPr>
                      <a:r>
                        <a:rPr lang="tr-TR" sz="1400" b="1" dirty="0" smtClean="0">
                          <a:solidFill>
                            <a:schemeClr val="tx1"/>
                          </a:solidFill>
                          <a:effectLst/>
                          <a:latin typeface="inherit"/>
                        </a:rPr>
                        <a:t>Kategorisi</a:t>
                      </a:r>
                    </a:p>
                  </a:txBody>
                  <a:tcPr marL="76200" marR="76200" marT="38100" marB="38100" anchor="ctr">
                    <a:solidFill>
                      <a:schemeClr val="bg1"/>
                    </a:solidFill>
                  </a:tcPr>
                </a:tc>
              </a:tr>
              <a:tr h="525480">
                <a:tc>
                  <a:txBody>
                    <a:bodyPr/>
                    <a:lstStyle/>
                    <a:p>
                      <a:pPr fontAlgn="ctr"/>
                      <a:r>
                        <a:rPr lang="tr-TR" sz="1400" b="1" kern="1200" dirty="0" smtClean="0">
                          <a:solidFill>
                            <a:schemeClr val="accent2"/>
                          </a:solidFill>
                          <a:effectLst/>
                          <a:latin typeface="inherit"/>
                          <a:ea typeface="+mn-ea"/>
                          <a:cs typeface="+mn-cs"/>
                        </a:rPr>
                        <a:t>Yenilikçilik</a:t>
                      </a:r>
                    </a:p>
                    <a:p>
                      <a:pPr fontAlgn="ctr"/>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%40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748410">
                <a:tc>
                  <a:txBody>
                    <a:bodyPr/>
                    <a:lstStyle/>
                    <a:p>
                      <a:pPr fontAlgn="base"/>
                      <a:r>
                        <a:rPr lang="tr-TR" sz="1400" b="1" kern="1200" dirty="0">
                          <a:solidFill>
                            <a:schemeClr val="accent2"/>
                          </a:solidFill>
                          <a:effectLst/>
                          <a:latin typeface="inherit"/>
                          <a:ea typeface="+mn-ea"/>
                          <a:cs typeface="+mn-cs"/>
                        </a:rPr>
                        <a:t>Yapılabilirlik / </a:t>
                      </a:r>
                      <a:r>
                        <a:rPr lang="tr-TR" sz="1400" b="1" kern="1200" dirty="0" smtClean="0">
                          <a:solidFill>
                            <a:schemeClr val="accent2"/>
                          </a:solidFill>
                          <a:effectLst/>
                          <a:latin typeface="inherit"/>
                          <a:ea typeface="+mn-ea"/>
                          <a:cs typeface="+mn-cs"/>
                        </a:rPr>
                        <a:t>Uygulanabilirlik</a:t>
                      </a:r>
                    </a:p>
                    <a:p>
                      <a:pPr fontAlgn="base"/>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748410">
                <a:tc>
                  <a:txBody>
                    <a:bodyPr/>
                    <a:lstStyle/>
                    <a:p>
                      <a:pPr fontAlgn="base"/>
                      <a:r>
                        <a:rPr lang="tr-TR" sz="1400" b="1" kern="1200" dirty="0">
                          <a:solidFill>
                            <a:schemeClr val="accent2"/>
                          </a:solidFill>
                          <a:effectLst/>
                          <a:latin typeface="inherit"/>
                          <a:ea typeface="+mn-ea"/>
                          <a:cs typeface="+mn-cs"/>
                        </a:rPr>
                        <a:t>Ölçeklenebilme / </a:t>
                      </a:r>
                      <a:r>
                        <a:rPr lang="tr-TR" sz="1400" b="1" kern="1200" dirty="0" smtClean="0">
                          <a:solidFill>
                            <a:schemeClr val="accent2"/>
                          </a:solidFill>
                          <a:effectLst/>
                          <a:latin typeface="inherit"/>
                          <a:ea typeface="+mn-ea"/>
                          <a:cs typeface="+mn-cs"/>
                        </a:rPr>
                        <a:t>Sürdürülebilirlik</a:t>
                      </a:r>
                    </a:p>
                    <a:p>
                      <a:pPr fontAlgn="base"/>
                      <a:endParaRPr lang="tr-TR" sz="1400" b="1" kern="1200" dirty="0">
                        <a:solidFill>
                          <a:schemeClr val="accent2"/>
                        </a:solidFill>
                        <a:effectLst/>
                        <a:latin typeface="inherit"/>
                        <a:ea typeface="+mn-ea"/>
                        <a:cs typeface="+mn-cs"/>
                      </a:endParaRPr>
                    </a:p>
                  </a:txBody>
                  <a:tcPr marL="76200" marR="76200" marT="38100" marB="38100" anchor="ctr">
                    <a:solidFill>
                      <a:schemeClr val="bg1"/>
                    </a:solidFill>
                  </a:tcPr>
                </a:tc>
                <a:tc>
                  <a:txBody>
                    <a:bodyPr/>
                    <a:lstStyle/>
                    <a:p>
                      <a:pPr algn="ctr" fontAlgn="ctr"/>
                      <a:r>
                        <a:rPr lang="tr-TR" sz="1400" b="0" kern="120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%30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r h="389023">
                <a:tc>
                  <a:txBody>
                    <a:bodyPr/>
                    <a:lstStyle/>
                    <a:p>
                      <a:pPr fontAlgn="ctr"/>
                      <a:r>
                        <a:rPr lang="tr-TR" sz="1400" b="1" kern="1200" dirty="0">
                          <a:solidFill>
                            <a:schemeClr val="accent2"/>
                          </a:solidFill>
                          <a:effectLst/>
                          <a:latin typeface="inherit"/>
                          <a:ea typeface="+mn-ea"/>
                          <a:cs typeface="+mn-cs"/>
                        </a:rPr>
                        <a:t>Sosyal Etki</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%10</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%5</a:t>
                      </a:r>
                    </a:p>
                  </a:txBody>
                  <a:tcPr marL="76200" marR="76200" marT="38100" marB="38100" anchor="ctr">
                    <a:solidFill>
                      <a:schemeClr val="bg1"/>
                    </a:solidFill>
                  </a:tcPr>
                </a:tc>
                <a:tc>
                  <a:txBody>
                    <a:bodyPr/>
                    <a:lstStyle/>
                    <a:p>
                      <a:pPr algn="ctr" fontAlgn="ctr"/>
                      <a:r>
                        <a:rPr lang="tr-TR" sz="1400" b="0" kern="1200" dirty="0">
                          <a:solidFill>
                            <a:schemeClr val="tx1"/>
                          </a:solidFill>
                          <a:effectLst/>
                          <a:latin typeface="inherit"/>
                          <a:ea typeface="+mn-ea"/>
                          <a:cs typeface="+mn-cs"/>
                        </a:rPr>
                        <a:t>%25</a:t>
                      </a:r>
                    </a:p>
                  </a:txBody>
                  <a:tcPr marL="76200" marR="76200" marT="38100" marB="38100" anchor="ctr">
                    <a:solidFill>
                      <a:schemeClr val="bg1"/>
                    </a:solidFill>
                  </a:tcPr>
                </a:tc>
              </a:tr>
            </a:tbl>
          </a:graphicData>
        </a:graphic>
      </p:graphicFrame>
    </p:spTree>
    <p:extLst>
      <p:ext uri="{BB962C8B-B14F-4D97-AF65-F5344CB8AC3E}">
        <p14:creationId xmlns="" xmlns:p14="http://schemas.microsoft.com/office/powerpoint/2010/main" val="2775069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92170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Proje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H</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angi Koşullarda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eğerlendirme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ışında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T</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utulur?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1043608" y="5301208"/>
            <a:ext cx="6606472" cy="689593"/>
            <a:chOff x="3064378" y="-118884"/>
            <a:chExt cx="5499720" cy="763180"/>
          </a:xfrm>
        </p:grpSpPr>
        <p:sp>
          <p:nvSpPr>
            <p:cNvPr id="10" name="Köşeli Çift Ayraç 9"/>
            <p:cNvSpPr/>
            <p:nvPr/>
          </p:nvSpPr>
          <p:spPr>
            <a:xfrm>
              <a:off x="3064378" y="-118884"/>
              <a:ext cx="549972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04157" y="50302"/>
              <a:ext cx="5065993" cy="4332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Proje kapsamında yürütülen çalışmaların halk sağlığı ve güvenliği için risk </a:t>
              </a:r>
              <a:r>
                <a:rPr lang="tr-TR" sz="1400" dirty="0" smtClean="0"/>
                <a:t>teşkil ettiğinin/edeceğinin </a:t>
              </a:r>
              <a:r>
                <a:rPr lang="tr-TR" sz="1400" dirty="0"/>
                <a:t>anlaşılması (özellikle radyoaktif maddeler, tehlikeli deney setleri</a:t>
              </a:r>
              <a:r>
                <a:rPr lang="tr-TR" sz="1400" dirty="0" smtClean="0"/>
                <a:t>,  </a:t>
              </a:r>
              <a:r>
                <a:rPr lang="tr-TR" sz="1400" dirty="0"/>
                <a:t>toksin </a:t>
              </a:r>
              <a:r>
                <a:rPr lang="tr-TR" sz="1400" dirty="0" smtClean="0"/>
                <a:t>ve kanserojen </a:t>
              </a:r>
              <a:r>
                <a:rPr lang="tr-TR" sz="1400" dirty="0"/>
                <a:t>vb. maddeler ihtiva eden projeler)</a:t>
              </a:r>
            </a:p>
          </p:txBody>
        </p:sp>
      </p:grpSp>
      <p:sp>
        <p:nvSpPr>
          <p:cNvPr id="14" name="Köşeli Çift Ayraç 13"/>
          <p:cNvSpPr/>
          <p:nvPr/>
        </p:nvSpPr>
        <p:spPr>
          <a:xfrm>
            <a:off x="1043608" y="1516015"/>
            <a:ext cx="6515210" cy="32880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43608" y="2492896"/>
            <a:ext cx="6515210" cy="360040"/>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1074029" y="2996952"/>
            <a:ext cx="6522307" cy="369912"/>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03648" y="1537047"/>
            <a:ext cx="5994412" cy="307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a:spcAft>
                <a:spcPct val="35000"/>
              </a:spcAft>
            </a:pPr>
            <a:r>
              <a:rPr lang="tr-TR" sz="1400" dirty="0">
                <a:solidFill>
                  <a:schemeClr val="dk1">
                    <a:hueOff val="0"/>
                    <a:satOff val="0"/>
                    <a:lumOff val="0"/>
                    <a:alphaOff val="0"/>
                  </a:schemeClr>
                </a:solidFill>
                <a:latin typeface="+mn-lt"/>
              </a:rPr>
              <a:t>Projenin başvuru sahibi öğrenci/</a:t>
            </a:r>
            <a:r>
              <a:rPr lang="tr-TR" sz="1400" dirty="0" err="1">
                <a:solidFill>
                  <a:schemeClr val="dk1">
                    <a:hueOff val="0"/>
                    <a:satOff val="0"/>
                    <a:lumOff val="0"/>
                    <a:alphaOff val="0"/>
                  </a:schemeClr>
                </a:solidFill>
                <a:latin typeface="+mn-lt"/>
              </a:rPr>
              <a:t>ler</a:t>
            </a:r>
            <a:r>
              <a:rPr lang="tr-TR" sz="1400" dirty="0">
                <a:solidFill>
                  <a:schemeClr val="dk1">
                    <a:hueOff val="0"/>
                    <a:satOff val="0"/>
                    <a:lumOff val="0"/>
                    <a:alphaOff val="0"/>
                  </a:schemeClr>
                </a:solidFill>
                <a:latin typeface="+mn-lt"/>
              </a:rPr>
              <a:t> tarafından gerçekleştirilmemiş olması</a:t>
            </a:r>
          </a:p>
        </p:txBody>
      </p:sp>
      <p:sp>
        <p:nvSpPr>
          <p:cNvPr id="6" name="Metin kutusu 5"/>
          <p:cNvSpPr txBox="1"/>
          <p:nvPr/>
        </p:nvSpPr>
        <p:spPr>
          <a:xfrm>
            <a:off x="1331640" y="2492896"/>
            <a:ext cx="4536504"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Yararlanılan kaynakların belirtilmemesi, intihal </a:t>
            </a:r>
            <a:r>
              <a:rPr lang="tr-TR" sz="1400" dirty="0" smtClean="0">
                <a:solidFill>
                  <a:schemeClr val="dk1">
                    <a:hueOff val="0"/>
                    <a:satOff val="0"/>
                    <a:lumOff val="0"/>
                    <a:alphaOff val="0"/>
                  </a:schemeClr>
                </a:solidFill>
                <a:latin typeface="+mn-lt"/>
              </a:rPr>
              <a:t>yapılması</a:t>
            </a:r>
            <a:endParaRPr lang="tr-TR" sz="1400" dirty="0">
              <a:solidFill>
                <a:schemeClr val="dk1">
                  <a:hueOff val="0"/>
                  <a:satOff val="0"/>
                  <a:lumOff val="0"/>
                  <a:alphaOff val="0"/>
                </a:schemeClr>
              </a:solidFill>
              <a:latin typeface="+mn-lt"/>
            </a:endParaRPr>
          </a:p>
        </p:txBody>
      </p:sp>
      <p:sp>
        <p:nvSpPr>
          <p:cNvPr id="7" name="Metin kutusu 6"/>
          <p:cNvSpPr txBox="1"/>
          <p:nvPr/>
        </p:nvSpPr>
        <p:spPr>
          <a:xfrm>
            <a:off x="1271116" y="3068960"/>
            <a:ext cx="6901284"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Bireylerin temel hak ve özgürlüklerine müdahale </a:t>
            </a:r>
            <a:r>
              <a:rPr lang="tr-TR" dirty="0" smtClean="0"/>
              <a:t>edilmesi</a:t>
            </a:r>
            <a:endParaRPr lang="tr-TR" dirty="0"/>
          </a:p>
        </p:txBody>
      </p:sp>
      <p:sp>
        <p:nvSpPr>
          <p:cNvPr id="18" name="Köşeli Çift Ayraç 17"/>
          <p:cNvSpPr/>
          <p:nvPr/>
        </p:nvSpPr>
        <p:spPr>
          <a:xfrm>
            <a:off x="1015874" y="3501008"/>
            <a:ext cx="6508454" cy="387499"/>
          </a:xfrm>
          <a:prstGeom prst="chevron">
            <a:avLst/>
          </a:prstGeom>
          <a:solidFill>
            <a:schemeClr val="accent3">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9" name="Metin kutusu 18"/>
          <p:cNvSpPr txBox="1"/>
          <p:nvPr/>
        </p:nvSpPr>
        <p:spPr>
          <a:xfrm>
            <a:off x="1259632" y="3573016"/>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Bireylere fiziksel veya ruhsal zarar </a:t>
            </a:r>
            <a:r>
              <a:rPr lang="tr-TR" dirty="0" smtClean="0"/>
              <a:t>verilmesi</a:t>
            </a:r>
            <a:endParaRPr lang="tr-TR" dirty="0"/>
          </a:p>
        </p:txBody>
      </p:sp>
      <p:sp>
        <p:nvSpPr>
          <p:cNvPr id="20" name="Köşeli Çift Ayraç 19"/>
          <p:cNvSpPr/>
          <p:nvPr/>
        </p:nvSpPr>
        <p:spPr>
          <a:xfrm>
            <a:off x="1043608" y="4005064"/>
            <a:ext cx="6502382" cy="432048"/>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1" name="Metin kutusu 20"/>
          <p:cNvSpPr txBox="1"/>
          <p:nvPr/>
        </p:nvSpPr>
        <p:spPr>
          <a:xfrm>
            <a:off x="1259632" y="4077072"/>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Projede kullanılan/toplanan kişisel bilgilerin </a:t>
            </a:r>
            <a:r>
              <a:rPr lang="tr-TR" dirty="0" smtClean="0"/>
              <a:t>paylaşılması</a:t>
            </a:r>
            <a:endParaRPr lang="tr-TR" dirty="0"/>
          </a:p>
        </p:txBody>
      </p:sp>
      <p:grpSp>
        <p:nvGrpSpPr>
          <p:cNvPr id="23" name="Grup 22"/>
          <p:cNvGrpSpPr/>
          <p:nvPr/>
        </p:nvGrpSpPr>
        <p:grpSpPr>
          <a:xfrm>
            <a:off x="1043608" y="1988840"/>
            <a:ext cx="7200800" cy="333639"/>
            <a:chOff x="2894186" y="604215"/>
            <a:chExt cx="5415364" cy="763180"/>
          </a:xfrm>
        </p:grpSpPr>
        <p:sp>
          <p:nvSpPr>
            <p:cNvPr id="24" name="Köşeli Çift Ayraç 23"/>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5" name="Köşeli Çift Ayraç 4"/>
            <p:cNvSpPr/>
            <p:nvPr/>
          </p:nvSpPr>
          <p:spPr>
            <a:xfrm>
              <a:off x="3138654"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Projeye uzman katkısının beklenenden fazla </a:t>
              </a:r>
              <a:r>
                <a:rPr lang="tr-TR" sz="1400" dirty="0" smtClean="0"/>
                <a:t>olması</a:t>
              </a:r>
              <a:endParaRPr lang="tr-TR" sz="1400" dirty="0"/>
            </a:p>
          </p:txBody>
        </p:sp>
      </p:grpSp>
      <p:sp>
        <p:nvSpPr>
          <p:cNvPr id="26" name="Köşeli Çift Ayraç 25"/>
          <p:cNvSpPr/>
          <p:nvPr/>
        </p:nvSpPr>
        <p:spPr>
          <a:xfrm>
            <a:off x="1072670" y="4561964"/>
            <a:ext cx="6486147" cy="595228"/>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1259632" y="4581128"/>
            <a:ext cx="5966040"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Kurumlarda yapılacak çalışmalarda gerekli olduğu halde kurum yetkililerinden izin alınmaması</a:t>
            </a:r>
          </a:p>
        </p:txBody>
      </p:sp>
    </p:spTree>
    <p:extLst>
      <p:ext uri="{BB962C8B-B14F-4D97-AF65-F5344CB8AC3E}">
        <p14:creationId xmlns="" xmlns:p14="http://schemas.microsoft.com/office/powerpoint/2010/main" val="93350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graphicFrame>
        <p:nvGraphicFramePr>
          <p:cNvPr id="2" name="Diyagram 1"/>
          <p:cNvGraphicFramePr/>
          <p:nvPr>
            <p:extLst>
              <p:ext uri="{D42A27DB-BD31-4B8C-83A1-F6EECF244321}">
                <p14:modId xmlns="" xmlns:p14="http://schemas.microsoft.com/office/powerpoint/2010/main" val="370508062"/>
              </p:ext>
            </p:extLst>
          </p:nvPr>
        </p:nvGraphicFramePr>
        <p:xfrm>
          <a:off x="209650" y="711860"/>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 7"/>
          <p:cNvGrpSpPr/>
          <p:nvPr/>
        </p:nvGrpSpPr>
        <p:grpSpPr>
          <a:xfrm>
            <a:off x="284724" y="2329717"/>
            <a:ext cx="1996414" cy="2251411"/>
            <a:chOff x="1208074" y="2593501"/>
            <a:chExt cx="6126332" cy="3107921"/>
          </a:xfrm>
        </p:grpSpPr>
        <p:pic>
          <p:nvPicPr>
            <p:cNvPr id="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Metin kutusu 10"/>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13" name="Metin kutusu 12"/>
            <p:cNvSpPr txBox="1"/>
            <p:nvPr/>
          </p:nvSpPr>
          <p:spPr>
            <a:xfrm>
              <a:off x="2044489" y="3713378"/>
              <a:ext cx="4806878" cy="622691"/>
            </a:xfrm>
            <a:prstGeom prst="rect">
              <a:avLst/>
            </a:prstGeom>
            <a:noFill/>
          </p:spPr>
          <p:txBody>
            <a:bodyPr wrap="square" rtlCol="0">
              <a:spAutoFit/>
            </a:bodyPr>
            <a:lstStyle/>
            <a:p>
              <a:r>
                <a:rPr lang="tr-TR" sz="2800" b="1" dirty="0" smtClean="0">
                  <a:solidFill>
                    <a:schemeClr val="bg1"/>
                  </a:solidFill>
                  <a:latin typeface="+mn-lt"/>
                </a:rPr>
                <a:t>2.500 TL</a:t>
              </a:r>
            </a:p>
          </p:txBody>
        </p:sp>
        <p:sp>
          <p:nvSpPr>
            <p:cNvPr id="15" name="Metin kutusu 14"/>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sp>
        <p:nvSpPr>
          <p:cNvPr id="20" name="8 Metin kutusu"/>
          <p:cNvSpPr txBox="1"/>
          <p:nvPr/>
        </p:nvSpPr>
        <p:spPr>
          <a:xfrm>
            <a:off x="1115616"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3" name="Metin kutusu 2"/>
          <p:cNvSpPr txBox="1"/>
          <p:nvPr/>
        </p:nvSpPr>
        <p:spPr>
          <a:xfrm>
            <a:off x="323528" y="1484784"/>
            <a:ext cx="2088231" cy="707886"/>
          </a:xfrm>
          <a:prstGeom prst="rect">
            <a:avLst/>
          </a:prstGeom>
          <a:noFill/>
        </p:spPr>
        <p:txBody>
          <a:bodyPr wrap="square" rtlCol="0">
            <a:spAutoFit/>
          </a:bodyPr>
          <a:lstStyle/>
          <a:p>
            <a:pPr algn="ctr"/>
            <a:r>
              <a:rPr lang="tr-TR" sz="2000" b="1" dirty="0" smtClean="0">
                <a:latin typeface="Corbel" pitchFamily="34" charset="0"/>
              </a:rPr>
              <a:t>Proje Başına Ödenecek Ödül</a:t>
            </a:r>
            <a:endParaRPr lang="tr-TR" sz="2000" b="1" dirty="0">
              <a:latin typeface="Corbel" pitchFamily="34" charset="0"/>
            </a:endParaRPr>
          </a:p>
        </p:txBody>
      </p:sp>
      <p:grpSp>
        <p:nvGrpSpPr>
          <p:cNvPr id="14" name="Grup 13"/>
          <p:cNvGrpSpPr/>
          <p:nvPr/>
        </p:nvGrpSpPr>
        <p:grpSpPr>
          <a:xfrm>
            <a:off x="2555776" y="2329717"/>
            <a:ext cx="1839004" cy="2251411"/>
            <a:chOff x="1208074" y="2593501"/>
            <a:chExt cx="6126332" cy="3107921"/>
          </a:xfrm>
        </p:grpSpPr>
        <p:pic>
          <p:nvPicPr>
            <p:cNvPr id="1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7" name="Metin kutusu 16"/>
            <p:cNvSpPr txBox="1"/>
            <p:nvPr/>
          </p:nvSpPr>
          <p:spPr>
            <a:xfrm>
              <a:off x="2229284" y="2593501"/>
              <a:ext cx="4088368" cy="722270"/>
            </a:xfrm>
            <a:prstGeom prst="rect">
              <a:avLst/>
            </a:prstGeom>
            <a:noFill/>
          </p:spPr>
          <p:txBody>
            <a:bodyPr wrap="square" rtlCol="0">
              <a:spAutoFit/>
            </a:bodyPr>
            <a:lstStyle/>
            <a:p>
              <a:r>
                <a:rPr lang="tr-TR" sz="2800" b="1" dirty="0" smtClean="0">
                  <a:solidFill>
                    <a:schemeClr val="bg1"/>
                  </a:solidFill>
                  <a:latin typeface="+mn-lt"/>
                </a:rPr>
                <a:t>1.000TL</a:t>
              </a:r>
            </a:p>
          </p:txBody>
        </p:sp>
        <p:sp>
          <p:nvSpPr>
            <p:cNvPr id="18" name="Metin kutusu 1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  750 TL</a:t>
              </a:r>
            </a:p>
          </p:txBody>
        </p:sp>
        <p:sp>
          <p:nvSpPr>
            <p:cNvPr id="23" name="Metin kutusu 22"/>
            <p:cNvSpPr txBox="1"/>
            <p:nvPr/>
          </p:nvSpPr>
          <p:spPr>
            <a:xfrm>
              <a:off x="2694064" y="4821635"/>
              <a:ext cx="4640342" cy="722270"/>
            </a:xfrm>
            <a:prstGeom prst="rect">
              <a:avLst/>
            </a:prstGeom>
            <a:noFill/>
          </p:spPr>
          <p:txBody>
            <a:bodyPr wrap="square" rtlCol="0">
              <a:spAutoFit/>
            </a:bodyPr>
            <a:lstStyle/>
            <a:p>
              <a:r>
                <a:rPr lang="tr-TR" sz="2800" b="1" dirty="0" smtClean="0">
                  <a:solidFill>
                    <a:schemeClr val="bg1"/>
                  </a:solidFill>
                  <a:latin typeface="+mn-lt"/>
                </a:rPr>
                <a:t>500 TL</a:t>
              </a:r>
            </a:p>
          </p:txBody>
        </p:sp>
      </p:grpSp>
      <p:sp>
        <p:nvSpPr>
          <p:cNvPr id="24" name="Metin kutusu 23"/>
          <p:cNvSpPr txBox="1"/>
          <p:nvPr/>
        </p:nvSpPr>
        <p:spPr>
          <a:xfrm>
            <a:off x="2411760" y="1496978"/>
            <a:ext cx="1969037"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25" name="Grup 24"/>
          <p:cNvGrpSpPr/>
          <p:nvPr/>
        </p:nvGrpSpPr>
        <p:grpSpPr>
          <a:xfrm>
            <a:off x="284724" y="2349837"/>
            <a:ext cx="1996414" cy="2251411"/>
            <a:chOff x="1208074" y="2593501"/>
            <a:chExt cx="6126332" cy="3107921"/>
          </a:xfrm>
        </p:grpSpPr>
        <p:pic>
          <p:nvPicPr>
            <p:cNvPr id="2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7" name="Metin kutusu 26"/>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28" name="Metin kutusu 2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2.250 TL</a:t>
              </a:r>
            </a:p>
          </p:txBody>
        </p:sp>
        <p:sp>
          <p:nvSpPr>
            <p:cNvPr id="29" name="Metin kutusu 28"/>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grpSp>
        <p:nvGrpSpPr>
          <p:cNvPr id="32" name="Grup 31"/>
          <p:cNvGrpSpPr/>
          <p:nvPr/>
        </p:nvGrpSpPr>
        <p:grpSpPr>
          <a:xfrm>
            <a:off x="7232335" y="2276872"/>
            <a:ext cx="1804161" cy="2251412"/>
            <a:chOff x="1208074" y="2593500"/>
            <a:chExt cx="6381012" cy="3107922"/>
          </a:xfrm>
        </p:grpSpPr>
        <p:pic>
          <p:nvPicPr>
            <p:cNvPr id="33"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4" name="Metin kutusu 33"/>
            <p:cNvSpPr txBox="1"/>
            <p:nvPr/>
          </p:nvSpPr>
          <p:spPr>
            <a:xfrm>
              <a:off x="2229284" y="2593500"/>
              <a:ext cx="4370119" cy="637297"/>
            </a:xfrm>
            <a:prstGeom prst="rect">
              <a:avLst/>
            </a:prstGeom>
            <a:noFill/>
          </p:spPr>
          <p:txBody>
            <a:bodyPr wrap="square" rtlCol="0">
              <a:spAutoFit/>
            </a:bodyPr>
            <a:lstStyle/>
            <a:p>
              <a:r>
                <a:rPr lang="tr-TR" sz="2400" b="1" dirty="0" smtClean="0">
                  <a:solidFill>
                    <a:schemeClr val="bg1"/>
                  </a:solidFill>
                  <a:latin typeface="+mn-lt"/>
                </a:rPr>
                <a:t>3.000TL</a:t>
              </a:r>
              <a:endParaRPr lang="tr-TR" sz="2800" b="1" dirty="0" smtClean="0">
                <a:solidFill>
                  <a:schemeClr val="bg1"/>
                </a:solidFill>
                <a:latin typeface="+mn-lt"/>
              </a:endParaRPr>
            </a:p>
          </p:txBody>
        </p:sp>
        <p:sp>
          <p:nvSpPr>
            <p:cNvPr id="35" name="Metin kutusu 34"/>
            <p:cNvSpPr txBox="1"/>
            <p:nvPr/>
          </p:nvSpPr>
          <p:spPr>
            <a:xfrm>
              <a:off x="1945793" y="3745443"/>
              <a:ext cx="5643293" cy="637297"/>
            </a:xfrm>
            <a:prstGeom prst="rect">
              <a:avLst/>
            </a:prstGeom>
            <a:noFill/>
          </p:spPr>
          <p:txBody>
            <a:bodyPr wrap="square" rtlCol="0">
              <a:spAutoFit/>
            </a:bodyPr>
            <a:lstStyle/>
            <a:p>
              <a:r>
                <a:rPr lang="tr-TR" sz="2400" b="1" dirty="0" smtClean="0">
                  <a:solidFill>
                    <a:schemeClr val="bg1"/>
                  </a:solidFill>
                  <a:latin typeface="+mn-lt"/>
                </a:rPr>
                <a:t>  2</a:t>
              </a:r>
              <a:r>
                <a:rPr lang="en-US" sz="2400" b="1" dirty="0" smtClean="0">
                  <a:solidFill>
                    <a:schemeClr val="bg1"/>
                  </a:solidFill>
                  <a:latin typeface="+mn-lt"/>
                </a:rPr>
                <a:t>.</a:t>
              </a:r>
              <a:r>
                <a:rPr lang="tr-TR" sz="2400" b="1" dirty="0" smtClean="0">
                  <a:solidFill>
                    <a:schemeClr val="bg1"/>
                  </a:solidFill>
                  <a:latin typeface="+mn-lt"/>
                </a:rPr>
                <a:t>000 TL</a:t>
              </a:r>
            </a:p>
          </p:txBody>
        </p:sp>
        <p:sp>
          <p:nvSpPr>
            <p:cNvPr id="36" name="Metin kutusu 35"/>
            <p:cNvSpPr txBox="1"/>
            <p:nvPr/>
          </p:nvSpPr>
          <p:spPr>
            <a:xfrm>
              <a:off x="2240804" y="4879751"/>
              <a:ext cx="4640343" cy="637297"/>
            </a:xfrm>
            <a:prstGeom prst="rect">
              <a:avLst/>
            </a:prstGeom>
            <a:noFill/>
          </p:spPr>
          <p:txBody>
            <a:bodyPr wrap="square" rtlCol="0">
              <a:spAutoFit/>
            </a:bodyPr>
            <a:lstStyle/>
            <a:p>
              <a:r>
                <a:rPr lang="tr-TR" sz="2400" b="1" dirty="0" smtClean="0">
                  <a:solidFill>
                    <a:schemeClr val="bg1"/>
                  </a:solidFill>
                  <a:latin typeface="+mn-lt"/>
                </a:rPr>
                <a:t>1.500 TL</a:t>
              </a:r>
            </a:p>
          </p:txBody>
        </p:sp>
      </p:grpSp>
      <p:sp>
        <p:nvSpPr>
          <p:cNvPr id="37" name="Metin kutusu 36"/>
          <p:cNvSpPr txBox="1"/>
          <p:nvPr/>
        </p:nvSpPr>
        <p:spPr>
          <a:xfrm>
            <a:off x="7147677" y="1464664"/>
            <a:ext cx="2088231"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38" name="Grup 37"/>
          <p:cNvGrpSpPr/>
          <p:nvPr/>
        </p:nvGrpSpPr>
        <p:grpSpPr>
          <a:xfrm>
            <a:off x="5023858" y="2348879"/>
            <a:ext cx="2050684" cy="2232249"/>
            <a:chOff x="1208074" y="2619953"/>
            <a:chExt cx="6292869" cy="3081469"/>
          </a:xfrm>
        </p:grpSpPr>
        <p:pic>
          <p:nvPicPr>
            <p:cNvPr id="3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0" name="Metin kutusu 39"/>
            <p:cNvSpPr txBox="1"/>
            <p:nvPr/>
          </p:nvSpPr>
          <p:spPr>
            <a:xfrm>
              <a:off x="2252127" y="2619953"/>
              <a:ext cx="5248816" cy="637297"/>
            </a:xfrm>
            <a:prstGeom prst="rect">
              <a:avLst/>
            </a:prstGeom>
            <a:noFill/>
          </p:spPr>
          <p:txBody>
            <a:bodyPr wrap="square" rtlCol="0">
              <a:spAutoFit/>
            </a:bodyPr>
            <a:lstStyle/>
            <a:p>
              <a:r>
                <a:rPr lang="tr-TR" sz="2400" b="1" dirty="0" smtClean="0">
                  <a:solidFill>
                    <a:schemeClr val="bg1"/>
                  </a:solidFill>
                  <a:latin typeface="+mn-lt"/>
                </a:rPr>
                <a:t>10.000 TL</a:t>
              </a:r>
            </a:p>
          </p:txBody>
        </p:sp>
        <p:sp>
          <p:nvSpPr>
            <p:cNvPr id="41" name="Metin kutusu 40"/>
            <p:cNvSpPr txBox="1"/>
            <p:nvPr/>
          </p:nvSpPr>
          <p:spPr>
            <a:xfrm>
              <a:off x="2085590" y="3686924"/>
              <a:ext cx="4806878" cy="722270"/>
            </a:xfrm>
            <a:prstGeom prst="rect">
              <a:avLst/>
            </a:prstGeom>
            <a:noFill/>
          </p:spPr>
          <p:txBody>
            <a:bodyPr wrap="square" rtlCol="0">
              <a:spAutoFit/>
            </a:bodyPr>
            <a:lstStyle/>
            <a:p>
              <a:r>
                <a:rPr lang="tr-TR" sz="2800" b="1" dirty="0" smtClean="0">
                  <a:solidFill>
                    <a:schemeClr val="bg1"/>
                  </a:solidFill>
                  <a:latin typeface="+mn-lt"/>
                </a:rPr>
                <a:t>7.500 TL</a:t>
              </a:r>
            </a:p>
          </p:txBody>
        </p:sp>
        <p:sp>
          <p:nvSpPr>
            <p:cNvPr id="42" name="Metin kutusu 41"/>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5.000 TL</a:t>
              </a:r>
            </a:p>
          </p:txBody>
        </p:sp>
      </p:grpSp>
      <p:sp>
        <p:nvSpPr>
          <p:cNvPr id="43" name="8 Metin kutusu"/>
          <p:cNvSpPr txBox="1"/>
          <p:nvPr/>
        </p:nvSpPr>
        <p:spPr>
          <a:xfrm>
            <a:off x="5847083"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Final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44" name="Metin kutusu 43"/>
          <p:cNvSpPr txBox="1"/>
          <p:nvPr/>
        </p:nvSpPr>
        <p:spPr>
          <a:xfrm>
            <a:off x="4868242" y="1484784"/>
            <a:ext cx="2088231" cy="707886"/>
          </a:xfrm>
          <a:prstGeom prst="rect">
            <a:avLst/>
          </a:prstGeom>
          <a:noFill/>
        </p:spPr>
        <p:txBody>
          <a:bodyPr wrap="square" rtlCol="0">
            <a:spAutoFit/>
          </a:bodyPr>
          <a:lstStyle/>
          <a:p>
            <a:pPr algn="ctr"/>
            <a:r>
              <a:rPr lang="tr-TR" sz="2000" b="1" dirty="0" smtClean="0">
                <a:latin typeface="Corbel" pitchFamily="34" charset="0"/>
              </a:rPr>
              <a:t>Proje Başına Ödenecek Ödül</a:t>
            </a:r>
            <a:endParaRPr lang="tr-TR" sz="2000" b="1" dirty="0">
              <a:latin typeface="Corbel" pitchFamily="34" charset="0"/>
            </a:endParaRPr>
          </a:p>
        </p:txBody>
      </p:sp>
      <p:sp>
        <p:nvSpPr>
          <p:cNvPr id="4" name="Metin kutusu 3"/>
          <p:cNvSpPr txBox="1"/>
          <p:nvPr/>
        </p:nvSpPr>
        <p:spPr>
          <a:xfrm>
            <a:off x="193392" y="4869160"/>
            <a:ext cx="8843104" cy="1646605"/>
          </a:xfrm>
          <a:prstGeom prst="rect">
            <a:avLst/>
          </a:prstGeom>
          <a:noFill/>
        </p:spPr>
        <p:txBody>
          <a:bodyPr wrap="square" rtlCol="0">
            <a:spAutoFit/>
          </a:bodyPr>
          <a:lstStyle/>
          <a:p>
            <a:r>
              <a:rPr lang="tr-TR" sz="1400" dirty="0"/>
              <a:t>Her kategoride derece alan projeler için proje başına </a:t>
            </a:r>
            <a:r>
              <a:rPr lang="tr-TR" sz="1400" dirty="0" smtClean="0"/>
              <a:t>yukarıda </a:t>
            </a:r>
            <a:r>
              <a:rPr lang="tr-TR" sz="1400" dirty="0"/>
              <a:t>belirtilen miktarda ödül ödemesi yapılır. Proje başına verilecek ödül miktarı, başvuru formunda adı geçen öğrenciler arasında eşit miktarda dağıtılır.</a:t>
            </a:r>
          </a:p>
          <a:p>
            <a:endParaRPr lang="tr-TR" sz="800" dirty="0" smtClean="0"/>
          </a:p>
          <a:p>
            <a:r>
              <a:rPr lang="tr-TR" sz="1400" dirty="0" smtClean="0"/>
              <a:t>Ayrıca </a:t>
            </a:r>
            <a:r>
              <a:rPr lang="tr-TR" sz="1400" dirty="0"/>
              <a:t>projede danışman olması durumunda danışmana da ödül ödenir. </a:t>
            </a:r>
            <a:r>
              <a:rPr lang="tr-TR" sz="1400" u="sng" dirty="0" smtClean="0"/>
              <a:t>Birden </a:t>
            </a:r>
            <a:r>
              <a:rPr lang="tr-TR" sz="1400" u="sng" dirty="0"/>
              <a:t>çok projeye danışmanlık yapılması durumunda sadece bir proje için ödül ödenir. </a:t>
            </a:r>
            <a:endParaRPr lang="tr-TR" sz="1400" u="sng" dirty="0" smtClean="0"/>
          </a:p>
          <a:p>
            <a:endParaRPr lang="tr-TR" sz="900" dirty="0" smtClean="0"/>
          </a:p>
          <a:p>
            <a:r>
              <a:rPr lang="tr-TR" sz="1400" u="sng" dirty="0" smtClean="0"/>
              <a:t>Jüri</a:t>
            </a:r>
            <a:r>
              <a:rPr lang="tr-TR" sz="1400" u="sng" dirty="0"/>
              <a:t>, derece almaya layık proje bulunmadığına kanaat ederse derece/ödül verilmeyebilir</a:t>
            </a:r>
            <a:r>
              <a:rPr lang="tr-TR" sz="1400" u="sng" dirty="0" smtClean="0"/>
              <a:t>.</a:t>
            </a:r>
          </a:p>
          <a:p>
            <a:endParaRPr lang="tr-TR" sz="1400" dirty="0">
              <a:latin typeface="Corbel" pitchFamily="34" charset="0"/>
            </a:endParaRPr>
          </a:p>
        </p:txBody>
      </p:sp>
    </p:spTree>
    <p:extLst>
      <p:ext uri="{BB962C8B-B14F-4D97-AF65-F5344CB8AC3E}">
        <p14:creationId xmlns="" xmlns:p14="http://schemas.microsoft.com/office/powerpoint/2010/main" val="4275776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sp>
        <p:nvSpPr>
          <p:cNvPr id="20" name="8 Metin kutusu"/>
          <p:cNvSpPr txBox="1"/>
          <p:nvPr/>
        </p:nvSpPr>
        <p:spPr>
          <a:xfrm>
            <a:off x="302965" y="935136"/>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Takvimi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5" name="Dikdörtgen 4"/>
          <p:cNvSpPr/>
          <p:nvPr/>
        </p:nvSpPr>
        <p:spPr>
          <a:xfrm>
            <a:off x="395536" y="1669008"/>
            <a:ext cx="8640960" cy="4493538"/>
          </a:xfrm>
          <a:prstGeom prst="rect">
            <a:avLst/>
          </a:prstGeom>
        </p:spPr>
        <p:txBody>
          <a:bodyPr wrap="square">
            <a:spAutoFit/>
          </a:bodyPr>
          <a:lstStyle/>
          <a:p>
            <a:r>
              <a:rPr lang="tr-TR" sz="1600" b="1" dirty="0">
                <a:solidFill>
                  <a:schemeClr val="accent2"/>
                </a:solidFill>
              </a:rPr>
              <a:t>Başvuru </a:t>
            </a:r>
            <a:r>
              <a:rPr lang="tr-TR" sz="1600" b="1" dirty="0" smtClean="0">
                <a:solidFill>
                  <a:schemeClr val="accent2"/>
                </a:solidFill>
              </a:rPr>
              <a:t>Tarihleri 			</a:t>
            </a:r>
            <a:r>
              <a:rPr lang="tr-TR" sz="1600" dirty="0" smtClean="0"/>
              <a:t>7 </a:t>
            </a:r>
            <a:r>
              <a:rPr lang="tr-TR" sz="1600" dirty="0"/>
              <a:t>- 25 Mayıs 2018 </a:t>
            </a:r>
            <a:endParaRPr lang="tr-TR" sz="1600" dirty="0" smtClean="0"/>
          </a:p>
          <a:p>
            <a:r>
              <a:rPr lang="tr-TR" sz="1600" dirty="0"/>
              <a:t>	</a:t>
            </a:r>
            <a:r>
              <a:rPr lang="tr-TR" sz="1600" dirty="0" smtClean="0"/>
              <a:t>			</a:t>
            </a:r>
            <a:r>
              <a:rPr lang="tr-TR" sz="1400" dirty="0" smtClean="0"/>
              <a:t>(</a:t>
            </a:r>
            <a:r>
              <a:rPr lang="tr-TR" sz="1400" dirty="0"/>
              <a:t>Başvuruların son </a:t>
            </a:r>
            <a:r>
              <a:rPr lang="tr-TR" sz="1400" dirty="0" smtClean="0"/>
              <a:t>gününde sistem </a:t>
            </a:r>
            <a:r>
              <a:rPr lang="tr-TR" sz="1400" dirty="0"/>
              <a:t>17.30’da </a:t>
            </a:r>
            <a:r>
              <a:rPr lang="tr-TR" sz="1400" dirty="0" smtClean="0"/>
              <a:t>kapanacaktır</a:t>
            </a:r>
            <a:r>
              <a:rPr lang="tr-TR" sz="1400" dirty="0"/>
              <a:t>.) </a:t>
            </a:r>
            <a:endParaRPr lang="tr-TR" sz="1400" dirty="0" smtClean="0"/>
          </a:p>
          <a:p>
            <a:endParaRPr lang="tr-TR" sz="1600" dirty="0"/>
          </a:p>
          <a:p>
            <a:r>
              <a:rPr lang="tr-TR" sz="1600" b="1" dirty="0" smtClean="0">
                <a:solidFill>
                  <a:schemeClr val="accent2"/>
                </a:solidFill>
              </a:rPr>
              <a:t>Birinci </a:t>
            </a:r>
            <a:r>
              <a:rPr lang="tr-TR" sz="1600" b="1" dirty="0">
                <a:solidFill>
                  <a:schemeClr val="accent2"/>
                </a:solidFill>
              </a:rPr>
              <a:t>Aşama Değerlendirmesi </a:t>
            </a:r>
            <a:r>
              <a:rPr lang="tr-TR" sz="1600" b="1" dirty="0" smtClean="0">
                <a:solidFill>
                  <a:schemeClr val="accent2"/>
                </a:solidFill>
              </a:rPr>
              <a:t>   	</a:t>
            </a:r>
            <a:r>
              <a:rPr lang="tr-TR" sz="1600" dirty="0" smtClean="0"/>
              <a:t>13 </a:t>
            </a:r>
            <a:r>
              <a:rPr lang="tr-TR" sz="1600" dirty="0"/>
              <a:t>Haziran 2018</a:t>
            </a:r>
          </a:p>
          <a:p>
            <a:r>
              <a:rPr lang="tr-TR" sz="1600" b="1" dirty="0" smtClean="0">
                <a:solidFill>
                  <a:schemeClr val="accent2"/>
                </a:solidFill>
              </a:rPr>
              <a:t>(</a:t>
            </a:r>
            <a:r>
              <a:rPr lang="tr-TR" sz="1600" b="1" dirty="0">
                <a:solidFill>
                  <a:schemeClr val="accent2"/>
                </a:solidFill>
              </a:rPr>
              <a:t>Ön İnceleme) </a:t>
            </a:r>
            <a:r>
              <a:rPr lang="tr-TR" sz="1600" b="1" dirty="0" smtClean="0">
                <a:solidFill>
                  <a:schemeClr val="accent2"/>
                </a:solidFill>
              </a:rPr>
              <a:t>Sonuçlarının </a:t>
            </a:r>
          </a:p>
          <a:p>
            <a:r>
              <a:rPr lang="tr-TR" sz="1600" b="1" dirty="0" smtClean="0">
                <a:solidFill>
                  <a:schemeClr val="accent2"/>
                </a:solidFill>
              </a:rPr>
              <a:t>Açıklanacağı Tarih</a:t>
            </a:r>
          </a:p>
          <a:p>
            <a:endParaRPr lang="tr-TR" sz="900" dirty="0"/>
          </a:p>
          <a:p>
            <a:r>
              <a:rPr lang="tr-TR" sz="1600" dirty="0" smtClean="0"/>
              <a:t>		</a:t>
            </a:r>
            <a:endParaRPr lang="tr-TR" sz="1600" dirty="0"/>
          </a:p>
          <a:p>
            <a:r>
              <a:rPr lang="tr-TR" sz="1600" b="1" dirty="0" smtClean="0">
                <a:solidFill>
                  <a:schemeClr val="accent2"/>
                </a:solidFill>
              </a:rPr>
              <a:t>İkinci </a:t>
            </a:r>
            <a:r>
              <a:rPr lang="tr-TR" sz="1600" b="1" dirty="0">
                <a:solidFill>
                  <a:schemeClr val="accent2"/>
                </a:solidFill>
              </a:rPr>
              <a:t>Aşama </a:t>
            </a:r>
            <a:r>
              <a:rPr lang="tr-TR" sz="1600" b="1" dirty="0" smtClean="0">
                <a:solidFill>
                  <a:schemeClr val="accent2"/>
                </a:solidFill>
              </a:rPr>
              <a:t>Değerlendirmesi	</a:t>
            </a:r>
            <a:r>
              <a:rPr lang="tr-TR" sz="1600" dirty="0"/>
              <a:t>3 Eylül 2018 </a:t>
            </a:r>
          </a:p>
          <a:p>
            <a:r>
              <a:rPr lang="tr-TR" sz="1600" b="1" dirty="0" smtClean="0">
                <a:solidFill>
                  <a:schemeClr val="accent2"/>
                </a:solidFill>
              </a:rPr>
              <a:t>Sonuçlarının </a:t>
            </a:r>
            <a:r>
              <a:rPr lang="tr-TR" sz="1600" b="1" dirty="0">
                <a:solidFill>
                  <a:schemeClr val="accent2"/>
                </a:solidFill>
              </a:rPr>
              <a:t>Açıklanacağı </a:t>
            </a:r>
            <a:r>
              <a:rPr lang="tr-TR" sz="1600" b="1" dirty="0" smtClean="0">
                <a:solidFill>
                  <a:schemeClr val="accent2"/>
                </a:solidFill>
              </a:rPr>
              <a:t>Tarih</a:t>
            </a:r>
            <a:endParaRPr lang="tr-TR" sz="1600" b="1" dirty="0" smtClean="0"/>
          </a:p>
          <a:p>
            <a:endParaRPr lang="tr-TR" sz="1100" dirty="0"/>
          </a:p>
          <a:p>
            <a:r>
              <a:rPr lang="tr-TR" sz="1600" dirty="0" smtClean="0"/>
              <a:t> 		</a:t>
            </a:r>
            <a:endParaRPr lang="tr-TR" sz="1600" dirty="0"/>
          </a:p>
          <a:p>
            <a:r>
              <a:rPr lang="tr-TR" sz="1600" b="1" dirty="0" smtClean="0">
                <a:solidFill>
                  <a:schemeClr val="accent2"/>
                </a:solidFill>
              </a:rPr>
              <a:t>Üçüncü </a:t>
            </a:r>
            <a:r>
              <a:rPr lang="tr-TR" sz="1600" b="1" dirty="0">
                <a:solidFill>
                  <a:schemeClr val="accent2"/>
                </a:solidFill>
              </a:rPr>
              <a:t>Aşama Değerlendirmesi </a:t>
            </a:r>
            <a:r>
              <a:rPr lang="tr-TR" sz="1600" b="1" dirty="0" smtClean="0">
                <a:solidFill>
                  <a:schemeClr val="accent2"/>
                </a:solidFill>
              </a:rPr>
              <a:t>   	</a:t>
            </a:r>
            <a:r>
              <a:rPr lang="tr-TR" sz="1600" dirty="0" smtClean="0"/>
              <a:t>Ekim </a:t>
            </a:r>
            <a:r>
              <a:rPr lang="tr-TR" sz="1600" dirty="0"/>
              <a:t>2018 </a:t>
            </a:r>
            <a:endParaRPr lang="tr-TR" sz="1600" dirty="0" smtClean="0"/>
          </a:p>
          <a:p>
            <a:r>
              <a:rPr lang="tr-TR" sz="1600" b="1" dirty="0" smtClean="0">
                <a:solidFill>
                  <a:schemeClr val="accent2"/>
                </a:solidFill>
              </a:rPr>
              <a:t>(</a:t>
            </a:r>
            <a:r>
              <a:rPr lang="tr-TR" sz="1600" b="1" dirty="0">
                <a:solidFill>
                  <a:schemeClr val="accent2"/>
                </a:solidFill>
              </a:rPr>
              <a:t>Bölge Sergileri</a:t>
            </a:r>
            <a:r>
              <a:rPr lang="tr-TR" sz="1600" b="1" dirty="0" smtClean="0">
                <a:solidFill>
                  <a:schemeClr val="accent2"/>
                </a:solidFill>
              </a:rPr>
              <a:t>)</a:t>
            </a:r>
            <a:r>
              <a:rPr lang="tr-TR" sz="1600" dirty="0"/>
              <a:t> </a:t>
            </a:r>
            <a:r>
              <a:rPr lang="tr-TR" sz="1600" dirty="0" smtClean="0"/>
              <a:t>			(</a:t>
            </a:r>
            <a:r>
              <a:rPr lang="tr-TR" sz="1600" dirty="0"/>
              <a:t>Tarihleri daha sonra ilan edilecektir.)</a:t>
            </a:r>
            <a:endParaRPr lang="tr-TR" sz="1600" b="1" dirty="0">
              <a:solidFill>
                <a:schemeClr val="accent2"/>
              </a:solidFill>
            </a:endParaRPr>
          </a:p>
          <a:p>
            <a:endParaRPr lang="tr-TR" sz="1050" b="1" dirty="0">
              <a:solidFill>
                <a:schemeClr val="accent2"/>
              </a:solidFill>
            </a:endParaRPr>
          </a:p>
          <a:p>
            <a:r>
              <a:rPr lang="tr-TR" sz="1600" dirty="0" smtClean="0"/>
              <a:t>	</a:t>
            </a:r>
          </a:p>
          <a:p>
            <a:endParaRPr lang="tr-TR" sz="1000" dirty="0"/>
          </a:p>
          <a:p>
            <a:r>
              <a:rPr lang="tr-TR" sz="1600" b="1" dirty="0" smtClean="0">
                <a:solidFill>
                  <a:schemeClr val="accent2"/>
                </a:solidFill>
              </a:rPr>
              <a:t>Final Sergisi			</a:t>
            </a:r>
            <a:r>
              <a:rPr lang="tr-TR" sz="1600" dirty="0" smtClean="0"/>
              <a:t>Kasım </a:t>
            </a:r>
            <a:r>
              <a:rPr lang="tr-TR" sz="1600" dirty="0"/>
              <a:t>/ Aralık 2018 </a:t>
            </a:r>
            <a:endParaRPr lang="tr-TR" sz="1600" dirty="0" smtClean="0"/>
          </a:p>
          <a:p>
            <a:r>
              <a:rPr lang="tr-TR" sz="1600" dirty="0"/>
              <a:t>	</a:t>
            </a:r>
            <a:r>
              <a:rPr lang="tr-TR" sz="1600" dirty="0" smtClean="0"/>
              <a:t>			</a:t>
            </a:r>
            <a:r>
              <a:rPr lang="tr-TR" sz="1400" dirty="0" smtClean="0"/>
              <a:t>(</a:t>
            </a:r>
            <a:r>
              <a:rPr lang="tr-TR" sz="1400" dirty="0"/>
              <a:t>Tarihleri daha sonra ilan edilecektir.)</a:t>
            </a:r>
          </a:p>
        </p:txBody>
      </p:sp>
    </p:spTree>
    <p:extLst>
      <p:ext uri="{BB962C8B-B14F-4D97-AF65-F5344CB8AC3E}">
        <p14:creationId xmlns="" xmlns:p14="http://schemas.microsoft.com/office/powerpoint/2010/main" val="3162086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251520" y="44624"/>
            <a:ext cx="8431410" cy="706438"/>
          </a:xfrm>
        </p:spPr>
        <p:txBody>
          <a:bodyPr>
            <a:noAutofit/>
          </a:bodyPr>
          <a:lstStyle/>
          <a:p>
            <a:pPr lvl="0"/>
            <a:r>
              <a:rPr lang="tr-TR" sz="2800" dirty="0">
                <a:latin typeface="Arial" pitchFamily="34" charset="0"/>
                <a:cs typeface="Arial" pitchFamily="34" charset="0"/>
              </a:rPr>
              <a:t>2238 - Girişimcilik ve Yenilikçilik Yarışması</a:t>
            </a:r>
          </a:p>
        </p:txBody>
      </p:sp>
      <p:sp>
        <p:nvSpPr>
          <p:cNvPr id="20" name="8 Metin kutusu"/>
          <p:cNvSpPr txBox="1"/>
          <p:nvPr/>
        </p:nvSpPr>
        <p:spPr>
          <a:xfrm>
            <a:off x="302965" y="935136"/>
            <a:ext cx="606923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Koordinatörlükleri ve Bağlı İller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graphicFrame>
        <p:nvGraphicFramePr>
          <p:cNvPr id="6" name="Tablo 5"/>
          <p:cNvGraphicFramePr>
            <a:graphicFrameLocks noGrp="1"/>
          </p:cNvGraphicFramePr>
          <p:nvPr>
            <p:extLst>
              <p:ext uri="{D42A27DB-BD31-4B8C-83A1-F6EECF244321}">
                <p14:modId xmlns="" xmlns:p14="http://schemas.microsoft.com/office/powerpoint/2010/main" val="571683766"/>
              </p:ext>
            </p:extLst>
          </p:nvPr>
        </p:nvGraphicFramePr>
        <p:xfrm>
          <a:off x="683566" y="1556792"/>
          <a:ext cx="7704860" cy="4615360"/>
        </p:xfrm>
        <a:graphic>
          <a:graphicData uri="http://schemas.openxmlformats.org/drawingml/2006/table">
            <a:tbl>
              <a:tblPr firstRow="1" firstCol="1" bandRow="1"/>
              <a:tblGrid>
                <a:gridCol w="1926215"/>
                <a:gridCol w="1926215"/>
                <a:gridCol w="1926215"/>
                <a:gridCol w="1926215"/>
              </a:tblGrid>
              <a:tr h="1670992">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 G.ANTEP, HATAY,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K.K.T.C, K.MARAŞ, KİLİS, MERSİN, OSMANİYE</a:t>
                      </a:r>
                      <a:br>
                        <a:rPr lang="tr-TR" sz="1100" dirty="0">
                          <a:solidFill>
                            <a:srgbClr val="000000"/>
                          </a:solidFill>
                          <a:effectLst/>
                          <a:latin typeface="Calibri"/>
                          <a:ea typeface="Calibri"/>
                          <a:cs typeface="Arial"/>
                        </a:rPr>
                      </a:b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  BARTIN,  BOLU, ÇANKIRI, ÇORUM, KARABÜK, KIRIKKALE, ZONGULDAK</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BURSA</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BALIKESİR, BİLECİK, BURSA, ÇANAKKALE, ESKİŞEHİR, KÜTAHYA, YALOVA</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ERZURUM</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ARDAHAN, ARTVİN, BAYBURT, ERZİNCAN, ERZURUM, GÜMÜŞHANE, IĞDIR, KARS, RİZE, TRABZON</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3174">
                <a:tc>
                  <a:txBody>
                    <a:bodyPr/>
                    <a:lstStyle/>
                    <a:p>
                      <a:pPr>
                        <a:lnSpc>
                          <a:spcPct val="115000"/>
                        </a:lnSpc>
                        <a:spcAft>
                          <a:spcPts val="10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İSTANBUL ASYA</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DÜZCE, İSTANBUL ASYA YAKASI, KOCAELİ, SAKARYA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İSTANBUL AVRUPA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EDİRNE, İSTANBUL AVRUPA YAKASI, TEKİRDAĞ, KIRKLARELİ</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İZMİR</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AYDIN, DENİZLİ, İZMİR, MANİSA,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MUĞLA, UŞAK</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KAYSERİ</a:t>
                      </a:r>
                      <a:br>
                        <a:rPr lang="tr-TR" sz="1100">
                          <a:effectLst/>
                          <a:latin typeface="Calibri"/>
                          <a:ea typeface="Calibri"/>
                          <a:cs typeface="Arial"/>
                        </a:rPr>
                      </a:br>
                      <a:r>
                        <a:rPr lang="tr-TR" sz="1100" b="1">
                          <a:effectLst/>
                          <a:latin typeface="Calibri"/>
                          <a:ea typeface="Calibri"/>
                          <a:cs typeface="Arial"/>
                        </a:rPr>
                        <a:t/>
                      </a:r>
                      <a:br>
                        <a:rPr lang="tr-TR" sz="1100" b="1">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AKSARAY, KAYSERİ,  KIRŞEHİR, NEVŞEHİR,  NİĞDE, SİVAS, YOZGAT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23174">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KONYA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AFYON, ANTALYA, BURDUR, ISPARTA, KARAMAN, KONYA</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ADIYAMAN,   BİNGÖL,</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DİYARBAKIR, ELAZIĞ,  TUNCELİ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 MARDİN, ŞANLIURFA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SAMSUN</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AMASYA, GİRESUN, KASTAMONU, ORDU, SAMSUN,  SİNOP, TOKAT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VAN</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AĞRI, BATMAN, BİTLİS, HAKKÂRİ, MUŞ, SİİRT, ŞIRNAK, VAN</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723423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250825" y="5149180"/>
            <a:ext cx="8642350" cy="800100"/>
          </a:xfrm>
        </p:spPr>
        <p:txBody>
          <a:bodyPr rtlCol="0">
            <a:noAutofit/>
          </a:bodyPr>
          <a:lstStyle/>
          <a:p>
            <a:pPr eaLnBrk="1" fontAlgn="auto" hangingPunct="1">
              <a:lnSpc>
                <a:spcPct val="90000"/>
              </a:lnSpc>
              <a:spcAft>
                <a:spcPts val="0"/>
              </a:spcAft>
              <a:defRPr/>
            </a:pPr>
            <a:r>
              <a:rPr lang="tr-TR" sz="5400" b="1" dirty="0" smtClean="0">
                <a:solidFill>
                  <a:schemeClr val="accent2">
                    <a:lumMod val="50000"/>
                  </a:schemeClr>
                </a:solidFill>
                <a:latin typeface="Arial" pitchFamily="34" charset="0"/>
                <a:ea typeface="+mj-ea"/>
                <a:cs typeface="Arial" pitchFamily="34" charset="0"/>
              </a:rPr>
              <a:t>TEŞEKKÜRLER</a:t>
            </a:r>
          </a:p>
        </p:txBody>
      </p:sp>
      <p:sp>
        <p:nvSpPr>
          <p:cNvPr id="50179" name="4 Metin kutusu"/>
          <p:cNvSpPr txBox="1">
            <a:spLocks noChangeArrowheads="1"/>
          </p:cNvSpPr>
          <p:nvPr/>
        </p:nvSpPr>
        <p:spPr bwMode="auto">
          <a:xfrm>
            <a:off x="467420" y="1628800"/>
            <a:ext cx="7921004" cy="3593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2800">
                <a:solidFill>
                  <a:schemeClr val="tx1"/>
                </a:solidFill>
                <a:latin typeface="Corbel" pitchFamily="34" charset="0"/>
              </a:defRPr>
            </a:lvl1pPr>
            <a:lvl2pPr marL="742950" indent="-285750" eaLnBrk="0" hangingPunct="0">
              <a:spcBef>
                <a:spcPct val="20000"/>
              </a:spcBef>
              <a:buFont typeface="Arial" pitchFamily="34" charset="0"/>
              <a:buChar char="–"/>
              <a:defRPr sz="2400">
                <a:solidFill>
                  <a:schemeClr val="tx1"/>
                </a:solidFill>
                <a:latin typeface="Corbel" pitchFamily="34" charset="0"/>
              </a:defRPr>
            </a:lvl2pPr>
            <a:lvl3pPr marL="1143000" indent="-228600" eaLnBrk="0" hangingPunct="0">
              <a:spcBef>
                <a:spcPct val="20000"/>
              </a:spcBef>
              <a:buFont typeface="Arial" pitchFamily="34" charset="0"/>
              <a:buChar char="•"/>
              <a:defRPr sz="2000">
                <a:solidFill>
                  <a:schemeClr val="tx1"/>
                </a:solidFill>
                <a:latin typeface="Corbel" pitchFamily="34" charset="0"/>
              </a:defRPr>
            </a:lvl3pPr>
            <a:lvl4pPr marL="1600200" indent="-228600" eaLnBrk="0" hangingPunct="0">
              <a:spcBef>
                <a:spcPct val="20000"/>
              </a:spcBef>
              <a:buFont typeface="Arial" pitchFamily="34" charset="0"/>
              <a:buChar char="–"/>
              <a:defRPr>
                <a:solidFill>
                  <a:schemeClr val="tx1"/>
                </a:solidFill>
                <a:latin typeface="Corbel" pitchFamily="34" charset="0"/>
              </a:defRPr>
            </a:lvl4pPr>
            <a:lvl5pPr marL="2057400" indent="-228600" eaLnBrk="0" hangingPunct="0">
              <a:spcBef>
                <a:spcPct val="20000"/>
              </a:spcBef>
              <a:buFont typeface="Arial" pitchFamily="34" charset="0"/>
              <a:buChar char="»"/>
              <a:defRPr>
                <a:solidFill>
                  <a:schemeClr val="tx1"/>
                </a:solidFill>
                <a:latin typeface="Corbel" pitchFamily="34" charset="0"/>
              </a:defRPr>
            </a:lvl5pPr>
            <a:lvl6pPr marL="2514600" indent="-228600" eaLnBrk="0" fontAlgn="base" hangingPunct="0">
              <a:spcBef>
                <a:spcPct val="20000"/>
              </a:spcBef>
              <a:spcAft>
                <a:spcPct val="0"/>
              </a:spcAft>
              <a:buFont typeface="Arial" pitchFamily="34" charset="0"/>
              <a:buChar char="»"/>
              <a:defRPr>
                <a:solidFill>
                  <a:schemeClr val="tx1"/>
                </a:solidFill>
                <a:latin typeface="Corbel" pitchFamily="34" charset="0"/>
              </a:defRPr>
            </a:lvl6pPr>
            <a:lvl7pPr marL="2971800" indent="-228600" eaLnBrk="0" fontAlgn="base" hangingPunct="0">
              <a:spcBef>
                <a:spcPct val="20000"/>
              </a:spcBef>
              <a:spcAft>
                <a:spcPct val="0"/>
              </a:spcAft>
              <a:buFont typeface="Arial" pitchFamily="34" charset="0"/>
              <a:buChar char="»"/>
              <a:defRPr>
                <a:solidFill>
                  <a:schemeClr val="tx1"/>
                </a:solidFill>
                <a:latin typeface="Corbel" pitchFamily="34" charset="0"/>
              </a:defRPr>
            </a:lvl7pPr>
            <a:lvl8pPr marL="3429000" indent="-228600" eaLnBrk="0" fontAlgn="base" hangingPunct="0">
              <a:spcBef>
                <a:spcPct val="20000"/>
              </a:spcBef>
              <a:spcAft>
                <a:spcPct val="0"/>
              </a:spcAft>
              <a:buFont typeface="Arial" pitchFamily="34" charset="0"/>
              <a:buChar char="»"/>
              <a:defRPr>
                <a:solidFill>
                  <a:schemeClr val="tx1"/>
                </a:solidFill>
                <a:latin typeface="Corbel" pitchFamily="34" charset="0"/>
              </a:defRPr>
            </a:lvl8pPr>
            <a:lvl9pPr marL="3886200" indent="-228600" eaLnBrk="0" fontAlgn="base" hangingPunct="0">
              <a:spcBef>
                <a:spcPct val="20000"/>
              </a:spcBef>
              <a:spcAft>
                <a:spcPct val="0"/>
              </a:spcAft>
              <a:buFont typeface="Arial" pitchFamily="34" charset="0"/>
              <a:buChar char="»"/>
              <a:defRPr>
                <a:solidFill>
                  <a:schemeClr val="tx1"/>
                </a:solidFill>
                <a:latin typeface="Corbel" pitchFamily="34" charset="0"/>
              </a:defRPr>
            </a:lvl9pPr>
          </a:lstStyle>
          <a:p>
            <a:pPr algn="ctr" eaLnBrk="1" hangingPunct="1">
              <a:lnSpc>
                <a:spcPct val="150000"/>
              </a:lnSpc>
              <a:spcBef>
                <a:spcPct val="0"/>
              </a:spcBef>
              <a:buFontTx/>
              <a:buNone/>
            </a:pPr>
            <a:r>
              <a:rPr lang="tr-TR" altLang="tr-TR" b="1" dirty="0">
                <a:latin typeface="Arial" pitchFamily="34" charset="0"/>
                <a:cs typeface="Arial" pitchFamily="34" charset="0"/>
              </a:rPr>
              <a:t>Bilim İnsanı Destek Programları Başkanlığı</a:t>
            </a:r>
          </a:p>
          <a:p>
            <a:pPr algn="ctr" eaLnBrk="1" hangingPunct="1">
              <a:lnSpc>
                <a:spcPct val="150000"/>
              </a:lnSpc>
              <a:spcBef>
                <a:spcPct val="0"/>
              </a:spcBef>
              <a:buFontTx/>
              <a:buNone/>
            </a:pPr>
            <a:r>
              <a:rPr lang="tr-TR" altLang="tr-TR" b="1" dirty="0">
                <a:latin typeface="Arial" pitchFamily="34" charset="0"/>
                <a:cs typeface="Arial" pitchFamily="34" charset="0"/>
              </a:rPr>
              <a:t>Yarışmalar Grup </a:t>
            </a:r>
            <a:r>
              <a:rPr lang="tr-TR" altLang="tr-TR" b="1" dirty="0" smtClean="0">
                <a:latin typeface="Arial" pitchFamily="34" charset="0"/>
                <a:cs typeface="Arial" pitchFamily="34" charset="0"/>
              </a:rPr>
              <a:t>Koordinatörlüğü</a:t>
            </a:r>
          </a:p>
          <a:p>
            <a:pPr algn="ctr" eaLnBrk="1" hangingPunct="1">
              <a:lnSpc>
                <a:spcPct val="150000"/>
              </a:lnSpc>
              <a:spcBef>
                <a:spcPct val="0"/>
              </a:spcBef>
              <a:buFontTx/>
              <a:buNone/>
            </a:pPr>
            <a:endParaRPr lang="tr-TR" altLang="tr-TR" sz="500" b="1" dirty="0">
              <a:latin typeface="Arial" pitchFamily="34" charset="0"/>
              <a:cs typeface="Arial" pitchFamily="34" charset="0"/>
            </a:endParaRPr>
          </a:p>
          <a:p>
            <a:pPr algn="ctr" eaLnBrk="1" hangingPunct="1">
              <a:lnSpc>
                <a:spcPct val="150000"/>
              </a:lnSpc>
              <a:spcBef>
                <a:spcPct val="0"/>
              </a:spcBef>
              <a:buFontTx/>
              <a:buNone/>
            </a:pPr>
            <a:r>
              <a:rPr lang="tr-TR" altLang="tr-TR" sz="2400" b="1" dirty="0">
                <a:solidFill>
                  <a:schemeClr val="accent2"/>
                </a:solidFill>
                <a:latin typeface="Arial" pitchFamily="34" charset="0"/>
                <a:cs typeface="Arial" pitchFamily="34" charset="0"/>
              </a:rPr>
              <a:t>2238 Girişimcilik ve Yenilikçilik Yarışması</a:t>
            </a:r>
          </a:p>
          <a:p>
            <a:pPr algn="ctr" eaLnBrk="1" hangingPunct="1">
              <a:lnSpc>
                <a:spcPct val="150000"/>
              </a:lnSpc>
              <a:spcBef>
                <a:spcPct val="0"/>
              </a:spcBef>
              <a:buFontTx/>
              <a:buNone/>
            </a:pPr>
            <a:r>
              <a:rPr lang="tr-TR" altLang="tr-TR" sz="2400" b="1" dirty="0">
                <a:latin typeface="Arial" pitchFamily="34" charset="0"/>
                <a:cs typeface="Arial" pitchFamily="34" charset="0"/>
              </a:rPr>
              <a:t>Tel: 0312 444 66 90</a:t>
            </a:r>
          </a:p>
          <a:p>
            <a:pPr algn="ctr" eaLnBrk="1" hangingPunct="1">
              <a:lnSpc>
                <a:spcPct val="150000"/>
              </a:lnSpc>
              <a:spcBef>
                <a:spcPct val="0"/>
              </a:spcBef>
              <a:buFontTx/>
              <a:buNone/>
            </a:pPr>
            <a:r>
              <a:rPr lang="tr-TR" altLang="tr-TR" sz="2400" b="1" dirty="0">
                <a:latin typeface="Arial" pitchFamily="34" charset="0"/>
                <a:cs typeface="Arial" pitchFamily="34" charset="0"/>
              </a:rPr>
              <a:t>E-posta: bideb2238b@tubitak.gov.tr</a:t>
            </a:r>
          </a:p>
          <a:p>
            <a:pPr eaLnBrk="1" hangingPunct="1">
              <a:spcBef>
                <a:spcPct val="0"/>
              </a:spcBef>
              <a:buFontTx/>
              <a:buNone/>
            </a:pPr>
            <a:endParaRPr lang="tr-TR" altLang="tr-TR" dirty="0">
              <a:latin typeface="Arial" pitchFamily="34" charset="0"/>
              <a:cs typeface="Arial" pitchFamily="34" charset="0"/>
            </a:endParaRPr>
          </a:p>
        </p:txBody>
      </p:sp>
    </p:spTree>
    <p:extLst>
      <p:ext uri="{BB962C8B-B14F-4D97-AF65-F5344CB8AC3E}">
        <p14:creationId xmlns="" xmlns:p14="http://schemas.microsoft.com/office/powerpoint/2010/main" val="700242583"/>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Başlık"/>
          <p:cNvSpPr>
            <a:spLocks noGrp="1"/>
          </p:cNvSpPr>
          <p:nvPr>
            <p:ph type="title"/>
          </p:nvPr>
        </p:nvSpPr>
        <p:spPr>
          <a:xfrm>
            <a:off x="467544" y="-22944"/>
            <a:ext cx="7777162" cy="706438"/>
          </a:xfrm>
        </p:spPr>
        <p:txBody>
          <a:bodyPr>
            <a:normAutofit/>
          </a:bodyPr>
          <a:lstStyle/>
          <a:p>
            <a:r>
              <a:rPr lang="tr-TR" altLang="tr-TR" sz="2800" dirty="0" smtClean="0">
                <a:latin typeface="Arial" pitchFamily="34" charset="0"/>
                <a:cs typeface="Arial" pitchFamily="34" charset="0"/>
              </a:rPr>
              <a:t>Üniversite Öğrencilerine Yönelik Yarışmalar </a:t>
            </a:r>
          </a:p>
        </p:txBody>
      </p:sp>
      <p:graphicFrame>
        <p:nvGraphicFramePr>
          <p:cNvPr id="7" name="6 Diyagram"/>
          <p:cNvGraphicFramePr/>
          <p:nvPr>
            <p:extLst>
              <p:ext uri="{D42A27DB-BD31-4B8C-83A1-F6EECF244321}">
                <p14:modId xmlns="" xmlns:p14="http://schemas.microsoft.com/office/powerpoint/2010/main" val="3858092099"/>
              </p:ext>
            </p:extLst>
          </p:nvPr>
        </p:nvGraphicFramePr>
        <p:xfrm>
          <a:off x="251520" y="980728"/>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86019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72008" y="0"/>
            <a:ext cx="9036496" cy="706438"/>
          </a:xfrm>
        </p:spPr>
        <p:txBody>
          <a:bodyPr>
            <a:normAutofit fontScale="90000"/>
          </a:bodyPr>
          <a:lstStyle/>
          <a:p>
            <a:pPr>
              <a:defRPr/>
            </a:pPr>
            <a:r>
              <a:rPr lang="tr-TR" sz="2500" dirty="0" smtClean="0">
                <a:latin typeface="Arial" pitchFamily="34" charset="0"/>
                <a:cs typeface="Arial" pitchFamily="34" charset="0"/>
              </a:rPr>
              <a:t>2241-Özel </a:t>
            </a:r>
            <a:r>
              <a:rPr lang="tr-TR" sz="2500" dirty="0">
                <a:latin typeface="Arial" pitchFamily="34" charset="0"/>
                <a:cs typeface="Arial" pitchFamily="34" charset="0"/>
              </a:rPr>
              <a:t>Sektöre Yönelik Lisans Bitirme Tezleri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Dikdörtgen 17"/>
          <p:cNvSpPr/>
          <p:nvPr/>
        </p:nvSpPr>
        <p:spPr>
          <a:xfrm>
            <a:off x="5384251" y="4748187"/>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Dikdörtgen 1"/>
          <p:cNvSpPr/>
          <p:nvPr/>
        </p:nvSpPr>
        <p:spPr>
          <a:xfrm>
            <a:off x="3203848" y="1124744"/>
            <a:ext cx="5796136" cy="4616648"/>
          </a:xfrm>
          <a:prstGeom prst="rect">
            <a:avLst/>
          </a:prstGeom>
        </p:spPr>
        <p:txBody>
          <a:bodyPr wrap="square">
            <a:spAutoFit/>
          </a:bodyPr>
          <a:lstStyle/>
          <a:p>
            <a:pPr algn="just">
              <a:lnSpc>
                <a:spcPct val="150000"/>
              </a:lnSpc>
            </a:pPr>
            <a:r>
              <a:rPr lang="tr-TR" sz="1400" dirty="0">
                <a:solidFill>
                  <a:srgbClr val="FF0000"/>
                </a:solidFill>
              </a:rPr>
              <a:t>Programın amacı</a:t>
            </a:r>
            <a:r>
              <a:rPr lang="tr-TR" sz="1400" dirty="0" smtClean="0">
                <a:solidFill>
                  <a:srgbClr val="FF0000"/>
                </a:solidFill>
              </a:rPr>
              <a:t>,</a:t>
            </a:r>
            <a:r>
              <a:rPr lang="tr-TR" sz="1400" dirty="0" smtClean="0"/>
              <a:t> </a:t>
            </a:r>
            <a:r>
              <a:rPr lang="tr-TR" sz="1400" dirty="0"/>
              <a:t>lisans bitirme tezlerinin özel sektörün ihtiyaçları doğrultusunda belirlenmesi ve lisans öğrencilerinin öğrenimleri sırasında özel sektör ortamında bulunarak uygulama tecrübesi edinmelerinin sağlanması yoluyla lisans düzeyinde üniversite özel sektör işbirliğinin teşvik edilmesidir</a:t>
            </a:r>
            <a:r>
              <a:rPr lang="tr-TR" sz="1400" dirty="0" smtClean="0"/>
              <a:t>.</a:t>
            </a:r>
          </a:p>
          <a:p>
            <a:pPr algn="just">
              <a:lnSpc>
                <a:spcPct val="150000"/>
              </a:lnSpc>
            </a:pPr>
            <a:endParaRPr lang="tr-TR" sz="1400" dirty="0"/>
          </a:p>
          <a:p>
            <a:pPr algn="just">
              <a:lnSpc>
                <a:spcPct val="150000"/>
              </a:lnSpc>
            </a:pPr>
            <a:r>
              <a:rPr lang="tr-TR" sz="1400" dirty="0"/>
              <a:t>Öğrencilerden ayrıca 4. Sanayi Devrimi kapsamındaki gelişmeler doğrultusunda sanayide dijital dönüşüm ile ilgili konulara yoğunlaşan tezler hazırlamaları beklenmektedir</a:t>
            </a:r>
            <a:r>
              <a:rPr lang="tr-TR" sz="1400" dirty="0" smtClean="0"/>
              <a:t>.</a:t>
            </a:r>
          </a:p>
          <a:p>
            <a:pPr algn="just">
              <a:lnSpc>
                <a:spcPct val="150000"/>
              </a:lnSpc>
            </a:pPr>
            <a:endParaRPr lang="tr-TR" sz="1400" dirty="0"/>
          </a:p>
          <a:p>
            <a:pPr algn="just">
              <a:lnSpc>
                <a:spcPct val="150000"/>
              </a:lnSpc>
            </a:pPr>
            <a:r>
              <a:rPr lang="tr-TR" sz="1400" dirty="0"/>
              <a:t>Program kapsamında, lisans öğrencilerinin hazırladıkları, özel sektörün bir sorununu çözmeyi hedefleyen ve/veya sektörde uygulama potansiyeli olan ürün/süreç iyileştirme ve/veya geliştirmeye yönelik lisans bitirme tezleri için yarışma düzenlenecektir</a:t>
            </a:r>
            <a:r>
              <a:rPr lang="tr-TR" sz="1400" dirty="0" smtClean="0"/>
              <a:t>.</a:t>
            </a:r>
            <a:endParaRPr lang="tr-TR" sz="1400" dirty="0"/>
          </a:p>
        </p:txBody>
      </p:sp>
      <p:grpSp>
        <p:nvGrpSpPr>
          <p:cNvPr id="20" name="Grup 19"/>
          <p:cNvGrpSpPr/>
          <p:nvPr/>
        </p:nvGrpSpPr>
        <p:grpSpPr>
          <a:xfrm>
            <a:off x="899592" y="1340768"/>
            <a:ext cx="1800200" cy="1080120"/>
            <a:chOff x="216868" y="3309"/>
            <a:chExt cx="3167982" cy="727026"/>
          </a:xfrm>
          <a:solidFill>
            <a:srgbClr val="C00000"/>
          </a:solidFill>
        </p:grpSpPr>
        <p:sp>
          <p:nvSpPr>
            <p:cNvPr id="21" name="Dikdörtgen 20"/>
            <p:cNvSpPr/>
            <p:nvPr/>
          </p:nvSpPr>
          <p:spPr>
            <a:xfrm>
              <a:off x="216868" y="3309"/>
              <a:ext cx="3167982" cy="727026"/>
            </a:xfrm>
            <a:prstGeom prst="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Dikdörtgen 21"/>
            <p:cNvSpPr/>
            <p:nvPr/>
          </p:nvSpPr>
          <p:spPr>
            <a:xfrm>
              <a:off x="216868" y="3309"/>
              <a:ext cx="3167982" cy="7270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latin typeface="Arial" pitchFamily="34" charset="0"/>
                  <a:cs typeface="Arial" pitchFamily="34" charset="0"/>
                </a:rPr>
                <a:t>Programın Amacı ve Hedefleri</a:t>
              </a:r>
              <a:endParaRPr lang="tr-TR" sz="2000" b="1" kern="1200" dirty="0"/>
            </a:p>
          </p:txBody>
        </p:sp>
      </p:grpSp>
      <p:pic>
        <p:nvPicPr>
          <p:cNvPr id="2050"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67544" y="2780928"/>
            <a:ext cx="2554759" cy="276398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00642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108520" y="0"/>
            <a:ext cx="8568308" cy="706438"/>
          </a:xfrm>
        </p:spPr>
        <p:txBody>
          <a:bodyPr>
            <a:normAutofit fontScale="90000"/>
          </a:bodyPr>
          <a:lstStyle/>
          <a:p>
            <a:pPr>
              <a:defRPr/>
            </a:pPr>
            <a:r>
              <a:rPr lang="tr-TR" sz="2500" dirty="0" smtClean="0">
                <a:latin typeface="Arial" pitchFamily="34" charset="0"/>
                <a:cs typeface="Arial" pitchFamily="34" charset="0"/>
              </a:rPr>
              <a:t>2241-Özel </a:t>
            </a:r>
            <a:r>
              <a:rPr lang="tr-TR" sz="2500" dirty="0">
                <a:latin typeface="Arial" pitchFamily="34" charset="0"/>
                <a:cs typeface="Arial" pitchFamily="34" charset="0"/>
              </a:rPr>
              <a:t>Sektöre Yönelik Lisans Bitirme Tezleri Yarışması</a:t>
            </a:r>
            <a:endParaRPr lang="tr-TR" sz="2500" dirty="0" smtClean="0">
              <a:latin typeface="Arial" pitchFamily="34" charset="0"/>
              <a:cs typeface="Arial" pitchFamily="34" charset="0"/>
            </a:endParaRP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0" y="1370385"/>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Kategorileri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grpSp>
        <p:nvGrpSpPr>
          <p:cNvPr id="37" name="Grup 36"/>
          <p:cNvGrpSpPr/>
          <p:nvPr/>
        </p:nvGrpSpPr>
        <p:grpSpPr>
          <a:xfrm>
            <a:off x="539551" y="2441302"/>
            <a:ext cx="3435323" cy="1980220"/>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2" name="Metin kutusu 11"/>
          <p:cNvSpPr txBox="1"/>
          <p:nvPr/>
        </p:nvSpPr>
        <p:spPr>
          <a:xfrm>
            <a:off x="667966" y="2645618"/>
            <a:ext cx="3111946" cy="1384995"/>
          </a:xfrm>
          <a:prstGeom prst="rect">
            <a:avLst/>
          </a:prstGeom>
          <a:noFill/>
        </p:spPr>
        <p:txBody>
          <a:bodyPr wrap="square" rtlCol="0">
            <a:spAutoFit/>
          </a:bodyPr>
          <a:lstStyle/>
          <a:p>
            <a:pPr algn="ctr"/>
            <a:r>
              <a:rPr lang="tr-TR" sz="2000" b="1" dirty="0" smtClean="0">
                <a:solidFill>
                  <a:schemeClr val="bg1"/>
                </a:solidFill>
                <a:latin typeface="Corbel" pitchFamily="34" charset="0"/>
              </a:rPr>
              <a:t> ÜRÜN GELİŞTİRME </a:t>
            </a:r>
          </a:p>
          <a:p>
            <a:pPr algn="ctr"/>
            <a:endParaRPr lang="tr-TR" sz="1600" b="1" dirty="0" smtClean="0">
              <a:solidFill>
                <a:schemeClr val="bg1"/>
              </a:solidFill>
              <a:latin typeface="Corbel" pitchFamily="34" charset="0"/>
            </a:endParaRPr>
          </a:p>
          <a:p>
            <a:pPr algn="ctr"/>
            <a:r>
              <a:rPr lang="tr-TR" sz="1600" b="1" dirty="0" smtClean="0">
                <a:solidFill>
                  <a:schemeClr val="bg1"/>
                </a:solidFill>
                <a:latin typeface="Corbel" pitchFamily="34" charset="0"/>
              </a:rPr>
              <a:t>Tüm </a:t>
            </a:r>
            <a:r>
              <a:rPr lang="tr-TR" sz="1600" b="1" dirty="0">
                <a:solidFill>
                  <a:schemeClr val="bg1"/>
                </a:solidFill>
                <a:latin typeface="Corbel" pitchFamily="34" charset="0"/>
              </a:rPr>
              <a:t>sektörlerde ürün geliştirmeye yönelik tezleri kapsar.</a:t>
            </a:r>
          </a:p>
        </p:txBody>
      </p:sp>
      <p:grpSp>
        <p:nvGrpSpPr>
          <p:cNvPr id="41" name="Grup 40"/>
          <p:cNvGrpSpPr/>
          <p:nvPr/>
        </p:nvGrpSpPr>
        <p:grpSpPr>
          <a:xfrm>
            <a:off x="4712357" y="2385156"/>
            <a:ext cx="3604059" cy="2139826"/>
            <a:chOff x="0" y="1096541"/>
            <a:chExt cx="2586344" cy="3265973"/>
          </a:xfrm>
        </p:grpSpPr>
        <p:sp>
          <p:nvSpPr>
            <p:cNvPr id="42" name="Yuvarlatılmış Dikdörtgen 41"/>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4" name="Metin kutusu 13"/>
          <p:cNvSpPr txBox="1"/>
          <p:nvPr/>
        </p:nvSpPr>
        <p:spPr>
          <a:xfrm>
            <a:off x="5246154" y="2652885"/>
            <a:ext cx="2782229" cy="1323439"/>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r>
              <a:rPr lang="tr-TR" sz="2000" dirty="0" smtClean="0"/>
              <a:t>SÜREÇ GELİŞTİRME</a:t>
            </a:r>
          </a:p>
          <a:p>
            <a:endParaRPr lang="tr-TR" dirty="0"/>
          </a:p>
          <a:p>
            <a:r>
              <a:rPr lang="tr-TR" sz="1600" dirty="0"/>
              <a:t>Tüm sektörlerde süreç geliştirmeye yönelik tezleri kapsar.</a:t>
            </a:r>
          </a:p>
        </p:txBody>
      </p:sp>
    </p:spTree>
    <p:extLst>
      <p:ext uri="{BB962C8B-B14F-4D97-AF65-F5344CB8AC3E}">
        <p14:creationId xmlns="" xmlns:p14="http://schemas.microsoft.com/office/powerpoint/2010/main" val="230183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052736"/>
            <a:ext cx="7715200" cy="5073427"/>
          </a:xfrm>
        </p:spPr>
        <p:txBody>
          <a:bodyPr>
            <a:normAutofit/>
          </a:bodyPr>
          <a:lstStyle/>
          <a:p>
            <a:endParaRPr lang="tr-TR" dirty="0" smtClean="0"/>
          </a:p>
          <a:p>
            <a:pPr marL="0" indent="0" algn="ctr">
              <a:lnSpc>
                <a:spcPct val="200000"/>
              </a:lnSpc>
              <a:buNone/>
            </a:pPr>
            <a:r>
              <a:rPr lang="tr-TR" sz="4400" b="1" dirty="0" smtClean="0"/>
              <a:t>BİDEB YARIŞMALAR GRUBU </a:t>
            </a:r>
            <a:r>
              <a:rPr lang="tr-TR" sz="3600" b="1" dirty="0">
                <a:solidFill>
                  <a:srgbClr val="990000"/>
                </a:solidFill>
              </a:rPr>
              <a:t>ÜNİVERSİTE ÖĞRENCİLERİNE YÖNELİK </a:t>
            </a:r>
            <a:r>
              <a:rPr lang="tr-TR" sz="3600" b="1" dirty="0" smtClean="0">
                <a:solidFill>
                  <a:srgbClr val="990000"/>
                </a:solidFill>
              </a:rPr>
              <a:t>YARIŞMALAR</a:t>
            </a:r>
            <a:endParaRPr lang="tr-TR" sz="4400" b="1" dirty="0">
              <a:solidFill>
                <a:srgbClr val="990000"/>
              </a:solidFill>
            </a:endParaRPr>
          </a:p>
        </p:txBody>
      </p:sp>
    </p:spTree>
    <p:extLst>
      <p:ext uri="{BB962C8B-B14F-4D97-AF65-F5344CB8AC3E}">
        <p14:creationId xmlns="" xmlns:p14="http://schemas.microsoft.com/office/powerpoint/2010/main" val="3284066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71364" y="0"/>
            <a:ext cx="8459788"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5" name="8 Metin kutusu"/>
          <p:cNvSpPr txBox="1"/>
          <p:nvPr/>
        </p:nvSpPr>
        <p:spPr>
          <a:xfrm>
            <a:off x="467544" y="908720"/>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Kimler Başvurabilir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395536" y="1484784"/>
            <a:ext cx="8352928" cy="806280"/>
            <a:chOff x="3022502" y="602186"/>
            <a:chExt cx="4968399" cy="806280"/>
          </a:xfrm>
        </p:grpSpPr>
        <p:sp>
          <p:nvSpPr>
            <p:cNvPr id="10" name="Köşeli Çift Ayraç 9"/>
            <p:cNvSpPr/>
            <p:nvPr/>
          </p:nvSpPr>
          <p:spPr>
            <a:xfrm>
              <a:off x="3022502" y="602186"/>
              <a:ext cx="4968399"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22320" y="645286"/>
              <a:ext cx="4668581"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lnSpc>
                  <a:spcPct val="90000"/>
                </a:lnSpc>
                <a:spcAft>
                  <a:spcPct val="35000"/>
                </a:spcAft>
              </a:pPr>
              <a:r>
                <a:rPr lang="tr-TR" sz="1400" dirty="0"/>
                <a:t>Başvuru sırasında </a:t>
              </a:r>
              <a:r>
                <a:rPr lang="tr-TR" sz="1400" b="1" dirty="0"/>
                <a:t>Türkiye’de ve KKTC’de </a:t>
              </a:r>
              <a:r>
                <a:rPr lang="tr-TR" sz="1400" dirty="0"/>
                <a:t>yer alan yükseköğretim kurumlarında öğrenim görmekte</a:t>
              </a:r>
            </a:p>
            <a:p>
              <a:pPr lvl="0" defTabSz="711200">
                <a:lnSpc>
                  <a:spcPct val="90000"/>
                </a:lnSpc>
                <a:spcAft>
                  <a:spcPct val="35000"/>
                </a:spcAft>
              </a:pPr>
              <a:r>
                <a:rPr lang="tr-TR" sz="1400" dirty="0"/>
                <a:t>olan ve </a:t>
              </a:r>
              <a:r>
                <a:rPr lang="tr-TR" sz="1400" b="1" dirty="0"/>
                <a:t>bitirme tezi hazırlayan lisans öğrencileri</a:t>
              </a:r>
              <a:r>
                <a:rPr lang="tr-TR" sz="1400" dirty="0"/>
                <a:t> aşağıdaki koşullara uygun olarak başvuru yapabilir.</a:t>
              </a:r>
            </a:p>
          </p:txBody>
        </p:sp>
      </p:grpSp>
      <p:grpSp>
        <p:nvGrpSpPr>
          <p:cNvPr id="17" name="Grup 16"/>
          <p:cNvGrpSpPr/>
          <p:nvPr/>
        </p:nvGrpSpPr>
        <p:grpSpPr>
          <a:xfrm>
            <a:off x="446466" y="4581129"/>
            <a:ext cx="5925735" cy="864095"/>
            <a:chOff x="3163750" y="1603986"/>
            <a:chExt cx="4821124" cy="763180"/>
          </a:xfrm>
        </p:grpSpPr>
        <p:sp>
          <p:nvSpPr>
            <p:cNvPr id="18" name="Köşeli Çift Ayraç 17"/>
            <p:cNvSpPr/>
            <p:nvPr/>
          </p:nvSpPr>
          <p:spPr>
            <a:xfrm>
              <a:off x="3163750" y="1603986"/>
              <a:ext cx="4821124" cy="763180"/>
            </a:xfrm>
            <a:prstGeom prst="chevron">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19" name="Köşeli Çift Ayraç 4"/>
            <p:cNvSpPr/>
            <p:nvPr/>
          </p:nvSpPr>
          <p:spPr>
            <a:xfrm>
              <a:off x="3276289" y="1667584"/>
              <a:ext cx="4591414" cy="6703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b="1" dirty="0"/>
                <a:t>Tezin 3’ten fazla kişi tarafından hazırlanması </a:t>
              </a:r>
              <a:r>
                <a:rPr lang="tr-TR" sz="1400" dirty="0"/>
                <a:t>durumunda, proje ekibinin  </a:t>
              </a:r>
              <a:r>
                <a:rPr lang="tr-TR" sz="1400" dirty="0" smtClean="0"/>
                <a:t>            </a:t>
              </a:r>
              <a:r>
                <a:rPr lang="tr-TR" sz="1400" b="1" dirty="0" smtClean="0"/>
                <a:t>ortak </a:t>
              </a:r>
              <a:r>
                <a:rPr lang="tr-TR" sz="1400" b="1" dirty="0"/>
                <a:t>kararıyla ekip </a:t>
              </a:r>
              <a:r>
                <a:rPr lang="tr-TR" sz="1400" b="1" dirty="0" smtClean="0"/>
                <a:t>üyeleri arasından </a:t>
              </a:r>
              <a:r>
                <a:rPr lang="tr-TR" sz="1400" b="1" dirty="0"/>
                <a:t>3 kişi seçilerek </a:t>
              </a:r>
              <a:r>
                <a:rPr lang="tr-TR" sz="1400" dirty="0"/>
                <a:t>başvuru yapılabilir</a:t>
              </a:r>
              <a:r>
                <a:rPr lang="tr-TR" sz="1400" dirty="0" smtClean="0"/>
                <a:t>.                                 Bu </a:t>
              </a:r>
              <a:r>
                <a:rPr lang="tr-TR" sz="1400" dirty="0"/>
                <a:t>durumda ekip dışında kalanların hak </a:t>
              </a:r>
              <a:r>
                <a:rPr lang="tr-TR" sz="1400" dirty="0" smtClean="0"/>
                <a:t>talebinde bulunmayacaklarını            taahhüt eden </a:t>
              </a:r>
              <a:r>
                <a:rPr lang="tr-TR" sz="1400" b="1" dirty="0" err="1" smtClean="0"/>
                <a:t>muvafakatnameleri</a:t>
              </a:r>
              <a:r>
                <a:rPr lang="tr-TR" sz="1400" dirty="0" smtClean="0"/>
                <a:t> </a:t>
              </a:r>
              <a:r>
                <a:rPr lang="tr-TR" sz="1400" dirty="0"/>
                <a:t>istenir.</a:t>
              </a:r>
              <a:endParaRPr lang="tr-TR" sz="1400" kern="1200" dirty="0"/>
            </a:p>
          </p:txBody>
        </p:sp>
      </p:grpSp>
      <p:grpSp>
        <p:nvGrpSpPr>
          <p:cNvPr id="20" name="Grup 19"/>
          <p:cNvGrpSpPr/>
          <p:nvPr/>
        </p:nvGrpSpPr>
        <p:grpSpPr>
          <a:xfrm>
            <a:off x="395536" y="3508670"/>
            <a:ext cx="5976665" cy="928442"/>
            <a:chOff x="3225848" y="2698633"/>
            <a:chExt cx="4691956" cy="763180"/>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503559" y="2745733"/>
              <a:ext cx="4188126" cy="6394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Adaylar, yarışma kategorilerinden sadece birine başvurabilirler. Yarışmaya </a:t>
              </a:r>
              <a:r>
                <a:rPr lang="tr-TR" sz="1400" b="1" dirty="0"/>
                <a:t>bireysel olarak </a:t>
              </a:r>
              <a:r>
                <a:rPr lang="tr-TR" sz="1400" b="1" dirty="0" smtClean="0"/>
                <a:t>veya en </a:t>
              </a:r>
              <a:r>
                <a:rPr lang="tr-TR" sz="1400" b="1" dirty="0"/>
                <a:t>fazla 3 kişiden oluşan ekiple</a:t>
              </a:r>
              <a:r>
                <a:rPr lang="tr-TR" sz="1400" dirty="0"/>
                <a:t>r halinde başvuru yapılabilir. Başvuru, ekip adına ekip </a:t>
              </a:r>
              <a:r>
                <a:rPr lang="tr-TR" sz="1400" dirty="0" smtClean="0"/>
                <a:t>temsilcisi tarafından </a:t>
              </a:r>
              <a:r>
                <a:rPr lang="tr-TR" sz="1400" dirty="0"/>
                <a:t>yapılır</a:t>
              </a:r>
              <a:r>
                <a:rPr lang="tr-TR" sz="1400" dirty="0" smtClean="0"/>
                <a:t>.</a:t>
              </a:r>
              <a:endParaRPr lang="tr-TR" sz="1400" dirty="0"/>
            </a:p>
          </p:txBody>
        </p:sp>
      </p:grpSp>
      <p:sp>
        <p:nvSpPr>
          <p:cNvPr id="24" name="Köşeli Çift Ayraç 23"/>
          <p:cNvSpPr/>
          <p:nvPr/>
        </p:nvSpPr>
        <p:spPr>
          <a:xfrm>
            <a:off x="494581" y="5589240"/>
            <a:ext cx="5907693" cy="864096"/>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6" name="Köşeli Çift Ayraç 4"/>
          <p:cNvSpPr/>
          <p:nvPr/>
        </p:nvSpPr>
        <p:spPr>
          <a:xfrm>
            <a:off x="837734" y="5668280"/>
            <a:ext cx="5315091" cy="7060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Bitirme tezi </a:t>
            </a:r>
            <a:r>
              <a:rPr lang="tr-TR" sz="1400" b="1" dirty="0"/>
              <a:t>biri akademik, biri özel sektör kuruluşundan </a:t>
            </a:r>
            <a:r>
              <a:rPr lang="tr-TR" sz="1400" dirty="0"/>
              <a:t>olmak üzere </a:t>
            </a:r>
            <a:r>
              <a:rPr lang="tr-TR" sz="1400" b="1" dirty="0"/>
              <a:t>iki danışman</a:t>
            </a:r>
            <a:r>
              <a:rPr lang="tr-TR" sz="1400" dirty="0"/>
              <a:t> </a:t>
            </a:r>
            <a:r>
              <a:rPr lang="tr-TR" sz="1400" dirty="0" smtClean="0"/>
              <a:t>rehberliğinde hazırlanmalıdır</a:t>
            </a:r>
            <a:r>
              <a:rPr lang="tr-TR" sz="1400" dirty="0"/>
              <a:t>. Akademik ve özel sektör danışmanları birden fazla bitirme tezinde </a:t>
            </a:r>
            <a:r>
              <a:rPr lang="tr-TR" sz="1400" dirty="0" smtClean="0"/>
              <a:t>görev yapabilir</a:t>
            </a:r>
            <a:r>
              <a:rPr lang="tr-TR" sz="1400" dirty="0"/>
              <a:t>.</a:t>
            </a:r>
          </a:p>
        </p:txBody>
      </p:sp>
      <p:pic>
        <p:nvPicPr>
          <p:cNvPr id="27" name="Picture 2" descr="C:\Documents and Settings\burcin.alparslan\Desktop\karsilastir.jpg"/>
          <p:cNvPicPr>
            <a:picLocks noChangeAspect="1" noChangeArrowheads="1"/>
          </p:cNvPicPr>
          <p:nvPr/>
        </p:nvPicPr>
        <p:blipFill>
          <a:blip r:embed="rId3" cstate="print"/>
          <a:srcRect/>
          <a:stretch>
            <a:fillRect/>
          </a:stretch>
        </p:blipFill>
        <p:spPr bwMode="auto">
          <a:xfrm rot="1361509">
            <a:off x="6313916" y="3441419"/>
            <a:ext cx="2823047" cy="2117285"/>
          </a:xfrm>
          <a:prstGeom prst="ellipse">
            <a:avLst/>
          </a:prstGeom>
          <a:ln>
            <a:noFill/>
          </a:ln>
          <a:effectLst>
            <a:softEdge rad="112500"/>
          </a:effectLst>
        </p:spPr>
      </p:pic>
      <p:grpSp>
        <p:nvGrpSpPr>
          <p:cNvPr id="23" name="Grup 22"/>
          <p:cNvGrpSpPr/>
          <p:nvPr/>
        </p:nvGrpSpPr>
        <p:grpSpPr>
          <a:xfrm>
            <a:off x="392498" y="2402908"/>
            <a:ext cx="5976665" cy="928442"/>
            <a:chOff x="3225848" y="2698633"/>
            <a:chExt cx="4691956" cy="763180"/>
          </a:xfrm>
          <a:solidFill>
            <a:schemeClr val="accent5">
              <a:lumMod val="40000"/>
              <a:lumOff val="60000"/>
            </a:schemeClr>
          </a:solidFill>
        </p:grpSpPr>
        <p:sp>
          <p:nvSpPr>
            <p:cNvPr id="25" name="Köşeli Çift Ayraç 24"/>
            <p:cNvSpPr/>
            <p:nvPr/>
          </p:nvSpPr>
          <p:spPr>
            <a:xfrm>
              <a:off x="3225848" y="2698633"/>
              <a:ext cx="4691956" cy="763180"/>
            </a:xfrm>
            <a:prstGeom prst="chevron">
              <a:avLst/>
            </a:prstGeom>
            <a:grp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8" name="Köşeli Çift Ayraç 4"/>
            <p:cNvSpPr/>
            <p:nvPr/>
          </p:nvSpPr>
          <p:spPr>
            <a:xfrm>
              <a:off x="3575379" y="2760512"/>
              <a:ext cx="3995032" cy="63942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Bitirme tezi herhangi </a:t>
              </a:r>
              <a:r>
                <a:rPr lang="tr-TR" sz="1400" b="1" dirty="0"/>
                <a:t>bir özel sektör kuruluşunun </a:t>
              </a:r>
              <a:r>
                <a:rPr lang="tr-TR" sz="1400" dirty="0"/>
                <a:t>sorununun çözümü amacıyla </a:t>
              </a:r>
              <a:r>
                <a:rPr lang="tr-TR" sz="1400" b="1" dirty="0"/>
                <a:t>ilgili </a:t>
              </a:r>
              <a:r>
                <a:rPr lang="tr-TR" sz="1400" b="1" dirty="0" smtClean="0"/>
                <a:t>kuruluşla birlikte </a:t>
              </a:r>
              <a:r>
                <a:rPr lang="tr-TR" sz="1400" dirty="0"/>
                <a:t>hazırlanmalıdır.</a:t>
              </a:r>
            </a:p>
          </p:txBody>
        </p:sp>
      </p:grpSp>
    </p:spTree>
    <p:extLst>
      <p:ext uri="{BB962C8B-B14F-4D97-AF65-F5344CB8AC3E}">
        <p14:creationId xmlns="" xmlns:p14="http://schemas.microsoft.com/office/powerpoint/2010/main" val="4136478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6512" y="0"/>
            <a:ext cx="8496052"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5" name="8 Metin kutusu"/>
          <p:cNvSpPr txBox="1"/>
          <p:nvPr/>
        </p:nvSpPr>
        <p:spPr>
          <a:xfrm>
            <a:off x="323528" y="879103"/>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Nasıl Yapılır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2 İçerik Yer Tutucusu"/>
          <p:cNvSpPr txBox="1">
            <a:spLocks/>
          </p:cNvSpPr>
          <p:nvPr/>
        </p:nvSpPr>
        <p:spPr>
          <a:xfrm>
            <a:off x="359916" y="1458408"/>
            <a:ext cx="8136136" cy="2880171"/>
          </a:xfrm>
          <a:prstGeom prst="rect">
            <a:avLst/>
          </a:prstGeom>
        </p:spPr>
        <p:txBody>
          <a:bodyPr>
            <a:normAutofit/>
          </a:bodyPr>
          <a:lstStyle/>
          <a:p>
            <a:pPr algn="ctr" eaLnBrk="0" fontAlgn="auto" hangingPunct="0">
              <a:spcBef>
                <a:spcPct val="20000"/>
              </a:spcBef>
              <a:spcAft>
                <a:spcPts val="0"/>
              </a:spcAft>
              <a:buClr>
                <a:srgbClr val="000000"/>
              </a:buClr>
              <a:buSzPct val="100000"/>
              <a:buFont typeface="Arial" pitchFamily="34" charset="0"/>
              <a:buNone/>
              <a:defRPr/>
            </a:pPr>
            <a:endParaRPr lang="tr-TR" sz="1200" dirty="0">
              <a:solidFill>
                <a:schemeClr val="tx1">
                  <a:tint val="75000"/>
                </a:schemeClr>
              </a:solidFill>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3000" b="1" dirty="0" smtClean="0">
                <a:cs typeface="Arial" pitchFamily="34" charset="0"/>
              </a:rPr>
              <a:t>Elektronik </a:t>
            </a:r>
            <a:r>
              <a:rPr lang="tr-TR" sz="3000" b="1" dirty="0">
                <a:cs typeface="Arial" pitchFamily="34" charset="0"/>
              </a:rPr>
              <a:t>Başvuru </a:t>
            </a:r>
            <a:r>
              <a:rPr lang="tr-TR" sz="3000" b="1" dirty="0" smtClean="0">
                <a:cs typeface="Arial" pitchFamily="34" charset="0"/>
              </a:rPr>
              <a:t>Sistemi aracılığıyla başvurular alınır.  </a:t>
            </a:r>
            <a:endParaRPr lang="tr-TR" sz="3000" b="1" dirty="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20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05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4400" b="1" dirty="0" smtClean="0">
                <a:cs typeface="Arial" pitchFamily="34" charset="0"/>
              </a:rPr>
              <a:t>ebideb.tubitak.gov.tr</a:t>
            </a:r>
            <a:endParaRPr lang="tr-TR" sz="4400" b="1" dirty="0">
              <a:cs typeface="Arial" pitchFamily="34" charset="0"/>
            </a:endParaRPr>
          </a:p>
          <a:p>
            <a:pPr algn="ctr" fontAlgn="auto">
              <a:spcBef>
                <a:spcPct val="20000"/>
              </a:spcBef>
              <a:spcAft>
                <a:spcPts val="0"/>
              </a:spcAft>
              <a:buFont typeface="Arial" pitchFamily="34" charset="0"/>
              <a:buNone/>
              <a:defRPr/>
            </a:pPr>
            <a:endParaRPr lang="tr-TR" sz="2800" dirty="0">
              <a:solidFill>
                <a:schemeClr val="tx1">
                  <a:tint val="75000"/>
                </a:schemeClr>
              </a:solidFill>
              <a:cs typeface="Arial" pitchFamily="34" charset="0"/>
            </a:endParaRPr>
          </a:p>
          <a:p>
            <a:pPr lvl="1" algn="ctr" fontAlgn="auto">
              <a:spcBef>
                <a:spcPct val="20000"/>
              </a:spcBef>
              <a:spcAft>
                <a:spcPts val="0"/>
              </a:spcAft>
              <a:buFont typeface="Arial" pitchFamily="34" charset="0"/>
              <a:buNone/>
              <a:defRPr/>
            </a:pPr>
            <a:endParaRPr lang="tr-TR" sz="2400" dirty="0">
              <a:solidFill>
                <a:schemeClr val="tx1">
                  <a:tint val="75000"/>
                </a:schemeClr>
              </a:solidFill>
              <a:cs typeface="Arial" pitchFamily="34" charset="0"/>
            </a:endParaRPr>
          </a:p>
        </p:txBody>
      </p:sp>
      <p:pic>
        <p:nvPicPr>
          <p:cNvPr id="25" name="Picture 2" descr="C:\Documents and Settings\burcin.alparslan\Desktop\Keyboard-Enter.jpg"/>
          <p:cNvPicPr>
            <a:picLocks noChangeAspect="1" noChangeArrowheads="1"/>
          </p:cNvPicPr>
          <p:nvPr/>
        </p:nvPicPr>
        <p:blipFill>
          <a:blip r:embed="rId3" cstate="print"/>
          <a:srcRect/>
          <a:stretch>
            <a:fillRect/>
          </a:stretch>
        </p:blipFill>
        <p:spPr bwMode="auto">
          <a:xfrm>
            <a:off x="5687466" y="3933056"/>
            <a:ext cx="2978855" cy="2238396"/>
          </a:xfrm>
          <a:prstGeom prst="ellipse">
            <a:avLst/>
          </a:prstGeom>
          <a:ln>
            <a:noFill/>
          </a:ln>
          <a:effectLst>
            <a:softEdge rad="112500"/>
          </a:effectLst>
        </p:spPr>
      </p:pic>
      <p:sp>
        <p:nvSpPr>
          <p:cNvPr id="4" name="Metin kutusu 3"/>
          <p:cNvSpPr txBox="1"/>
          <p:nvPr/>
        </p:nvSpPr>
        <p:spPr>
          <a:xfrm>
            <a:off x="251520" y="4551511"/>
            <a:ext cx="5400600" cy="461665"/>
          </a:xfrm>
          <a:prstGeom prst="rect">
            <a:avLst/>
          </a:prstGeom>
          <a:noFill/>
        </p:spPr>
        <p:txBody>
          <a:bodyPr wrap="square" rtlCol="0">
            <a:spAutoFit/>
          </a:bodyPr>
          <a:lstStyle/>
          <a:p>
            <a:r>
              <a:rPr lang="tr-TR" sz="2400" b="1" dirty="0"/>
              <a:t>Başvuru Tarihleri: </a:t>
            </a:r>
            <a:r>
              <a:rPr lang="tr-TR" sz="2400" b="1" u="sng" dirty="0" smtClean="0"/>
              <a:t>7-25 </a:t>
            </a:r>
            <a:r>
              <a:rPr lang="tr-TR" sz="2400" b="1" u="sng" dirty="0"/>
              <a:t>Mayıs 2018</a:t>
            </a:r>
            <a:endParaRPr lang="tr-TR" sz="2400" b="1" u="sng" dirty="0">
              <a:latin typeface="Corbel" pitchFamily="34" charset="0"/>
            </a:endParaRPr>
          </a:p>
        </p:txBody>
      </p:sp>
    </p:spTree>
    <p:extLst>
      <p:ext uri="{BB962C8B-B14F-4D97-AF65-F5344CB8AC3E}">
        <p14:creationId xmlns="" xmlns:p14="http://schemas.microsoft.com/office/powerpoint/2010/main" val="3512834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öşeli Çift Ayraç 20"/>
          <p:cNvSpPr/>
          <p:nvPr/>
        </p:nvSpPr>
        <p:spPr>
          <a:xfrm>
            <a:off x="982072" y="4149080"/>
            <a:ext cx="6460949" cy="673031"/>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8434" name="1 Başlık"/>
          <p:cNvSpPr>
            <a:spLocks noGrp="1"/>
          </p:cNvSpPr>
          <p:nvPr>
            <p:ph type="title"/>
          </p:nvPr>
        </p:nvSpPr>
        <p:spPr>
          <a:xfrm>
            <a:off x="-36512" y="0"/>
            <a:ext cx="8403677"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5" name="8 Metin kutusu"/>
          <p:cNvSpPr txBox="1"/>
          <p:nvPr/>
        </p:nvSpPr>
        <p:spPr>
          <a:xfrm>
            <a:off x="323528" y="879103"/>
            <a:ext cx="7982272"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Sırasında</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İstenen</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Evrakları Nelerdir?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1043607" y="2034628"/>
            <a:ext cx="6480721" cy="602284"/>
            <a:chOff x="2894186" y="604215"/>
            <a:chExt cx="5031527" cy="763180"/>
          </a:xfrm>
        </p:grpSpPr>
        <p:sp>
          <p:nvSpPr>
            <p:cNvPr id="10" name="Köşeli Çift Ayraç 9"/>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173717" y="644296"/>
              <a:ext cx="47519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smtClean="0"/>
                <a:t> Başvurunun </a:t>
              </a:r>
              <a:r>
                <a:rPr lang="tr-TR" sz="1400" dirty="0"/>
                <a:t>bitirme tezi olduğuna ilişkin TÜBİTAK tarafından belirlenen formatta </a:t>
              </a:r>
              <a:r>
                <a:rPr lang="tr-TR" sz="1400" dirty="0" smtClean="0"/>
                <a:t>hazırlanmış Bölüm </a:t>
              </a:r>
              <a:r>
                <a:rPr lang="tr-TR" sz="1400" dirty="0"/>
                <a:t>Başkanlığı </a:t>
              </a:r>
              <a:r>
                <a:rPr lang="tr-TR" sz="1400" dirty="0" smtClean="0"/>
                <a:t>yazısı</a:t>
              </a:r>
              <a:endParaRPr lang="tr-TR" sz="1400" dirty="0"/>
            </a:p>
          </p:txBody>
        </p:sp>
      </p:grpSp>
      <p:sp>
        <p:nvSpPr>
          <p:cNvPr id="14" name="Köşeli Çift Ayraç 13"/>
          <p:cNvSpPr/>
          <p:nvPr/>
        </p:nvSpPr>
        <p:spPr>
          <a:xfrm>
            <a:off x="1116640" y="1434134"/>
            <a:ext cx="6353428" cy="482698"/>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09118" y="2780928"/>
            <a:ext cx="6433903" cy="576064"/>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982072" y="3501008"/>
            <a:ext cx="6460949" cy="504056"/>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75656" y="1537047"/>
            <a:ext cx="5688632" cy="307777"/>
          </a:xfrm>
          <a:prstGeom prst="rect">
            <a:avLst/>
          </a:prstGeom>
        </p:spPr>
        <p:txBody>
          <a:bodyPr wrap="square">
            <a:spAutoFit/>
          </a:bodyPr>
          <a:lstStyle/>
          <a:p>
            <a:r>
              <a:rPr lang="tr-TR" sz="1400" dirty="0">
                <a:solidFill>
                  <a:schemeClr val="dk1">
                    <a:hueOff val="0"/>
                    <a:satOff val="0"/>
                    <a:lumOff val="0"/>
                    <a:alphaOff val="0"/>
                  </a:schemeClr>
                </a:solidFill>
                <a:latin typeface="+mn-lt"/>
              </a:rPr>
              <a:t>Kişinin/ekip</a:t>
            </a:r>
            <a:r>
              <a:rPr lang="tr-TR" sz="1400" dirty="0"/>
              <a:t> </a:t>
            </a:r>
            <a:r>
              <a:rPr lang="tr-TR" sz="1400" dirty="0">
                <a:solidFill>
                  <a:schemeClr val="dk1">
                    <a:hueOff val="0"/>
                    <a:satOff val="0"/>
                    <a:lumOff val="0"/>
                    <a:alphaOff val="0"/>
                  </a:schemeClr>
                </a:solidFill>
                <a:latin typeface="+mn-lt"/>
              </a:rPr>
              <a:t>üyelerinin öğrenci </a:t>
            </a:r>
            <a:r>
              <a:rPr lang="tr-TR" sz="1400" dirty="0" smtClean="0">
                <a:solidFill>
                  <a:schemeClr val="dk1">
                    <a:hueOff val="0"/>
                    <a:satOff val="0"/>
                    <a:lumOff val="0"/>
                    <a:alphaOff val="0"/>
                  </a:schemeClr>
                </a:solidFill>
                <a:latin typeface="+mn-lt"/>
              </a:rPr>
              <a:t>belgesi</a:t>
            </a:r>
            <a:endParaRPr lang="tr-TR" sz="1400" dirty="0">
              <a:solidFill>
                <a:schemeClr val="dk1">
                  <a:hueOff val="0"/>
                  <a:satOff val="0"/>
                  <a:lumOff val="0"/>
                  <a:alphaOff val="0"/>
                </a:schemeClr>
              </a:solidFill>
              <a:latin typeface="+mn-lt"/>
            </a:endParaRPr>
          </a:p>
        </p:txBody>
      </p:sp>
      <p:sp>
        <p:nvSpPr>
          <p:cNvPr id="6" name="Metin kutusu 5"/>
          <p:cNvSpPr txBox="1"/>
          <p:nvPr/>
        </p:nvSpPr>
        <p:spPr>
          <a:xfrm>
            <a:off x="1403648" y="2905199"/>
            <a:ext cx="5400600"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Teze ilişkin TÜBİTAK tarafından belirlenen formatta hazırlanmış </a:t>
            </a:r>
            <a:r>
              <a:rPr lang="tr-TR" sz="1400" dirty="0" smtClean="0">
                <a:solidFill>
                  <a:schemeClr val="dk1">
                    <a:hueOff val="0"/>
                    <a:satOff val="0"/>
                    <a:lumOff val="0"/>
                    <a:alphaOff val="0"/>
                  </a:schemeClr>
                </a:solidFill>
                <a:latin typeface="+mn-lt"/>
              </a:rPr>
              <a:t>rapor</a:t>
            </a:r>
            <a:endParaRPr lang="tr-TR" sz="1400" dirty="0">
              <a:solidFill>
                <a:schemeClr val="dk1">
                  <a:hueOff val="0"/>
                  <a:satOff val="0"/>
                  <a:lumOff val="0"/>
                  <a:alphaOff val="0"/>
                </a:schemeClr>
              </a:solidFill>
              <a:latin typeface="+mn-lt"/>
            </a:endParaRPr>
          </a:p>
        </p:txBody>
      </p:sp>
      <p:sp>
        <p:nvSpPr>
          <p:cNvPr id="7" name="Metin kutusu 6"/>
          <p:cNvSpPr txBox="1"/>
          <p:nvPr/>
        </p:nvSpPr>
        <p:spPr>
          <a:xfrm>
            <a:off x="1403648" y="4221088"/>
            <a:ext cx="6984776"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 3’ten fazla kişi tarafından hazırlandıysa ekip dışında kalan </a:t>
            </a:r>
            <a:endParaRPr lang="tr-TR" dirty="0" smtClean="0"/>
          </a:p>
          <a:p>
            <a:r>
              <a:rPr lang="tr-TR" dirty="0" smtClean="0"/>
              <a:t>üyelerin </a:t>
            </a:r>
            <a:r>
              <a:rPr lang="tr-TR" dirty="0" err="1"/>
              <a:t>muvafakatnamesi</a:t>
            </a:r>
            <a:r>
              <a:rPr lang="tr-TR" dirty="0"/>
              <a:t> </a:t>
            </a:r>
          </a:p>
        </p:txBody>
      </p:sp>
      <p:sp>
        <p:nvSpPr>
          <p:cNvPr id="22" name="Metin kutusu 21"/>
          <p:cNvSpPr txBox="1"/>
          <p:nvPr/>
        </p:nvSpPr>
        <p:spPr>
          <a:xfrm>
            <a:off x="323528" y="5930696"/>
            <a:ext cx="8486472" cy="738664"/>
          </a:xfrm>
          <a:prstGeom prst="rect">
            <a:avLst/>
          </a:prstGeom>
          <a:noFill/>
        </p:spPr>
        <p:txBody>
          <a:bodyPr wrap="square" rtlCol="0">
            <a:spAutoFit/>
          </a:bodyPr>
          <a:lstStyle/>
          <a:p>
            <a:pPr algn="just"/>
            <a:r>
              <a:rPr lang="tr-TR" sz="1400" b="1" dirty="0">
                <a:solidFill>
                  <a:srgbClr val="C00000"/>
                </a:solidFill>
              </a:rPr>
              <a:t>Yukarıdaki belgelerin başvuru sırasında çevrimiçi olarak yüklenmesi yeterlidir. Başvuru </a:t>
            </a:r>
            <a:r>
              <a:rPr lang="tr-TR" sz="1400" b="1" dirty="0" smtClean="0">
                <a:solidFill>
                  <a:srgbClr val="C00000"/>
                </a:solidFill>
              </a:rPr>
              <a:t>koşullarından herhangi </a:t>
            </a:r>
            <a:r>
              <a:rPr lang="tr-TR" sz="1400" b="1" dirty="0">
                <a:solidFill>
                  <a:srgbClr val="C00000"/>
                </a:solidFill>
              </a:rPr>
              <a:t>birini sağlamayan, çevrimiçi başvurusunu onaylamayan, belgeleri tam ve uygun </a:t>
            </a:r>
            <a:r>
              <a:rPr lang="tr-TR" sz="1400" b="1" dirty="0" smtClean="0">
                <a:solidFill>
                  <a:srgbClr val="C00000"/>
                </a:solidFill>
              </a:rPr>
              <a:t>olmayan başvurular </a:t>
            </a:r>
            <a:r>
              <a:rPr lang="tr-TR" sz="1400" b="1" dirty="0">
                <a:solidFill>
                  <a:srgbClr val="C00000"/>
                </a:solidFill>
              </a:rPr>
              <a:t>işleme konulmayacaktır.</a:t>
            </a:r>
          </a:p>
        </p:txBody>
      </p:sp>
      <p:sp>
        <p:nvSpPr>
          <p:cNvPr id="20" name="Köşeli Çift Ayraç 4"/>
          <p:cNvSpPr/>
          <p:nvPr/>
        </p:nvSpPr>
        <p:spPr>
          <a:xfrm>
            <a:off x="1403648" y="3429000"/>
            <a:ext cx="6120679" cy="5672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 Gerekli olması halinde Etik Kurul/Yasal İzin/Özel İzin Belgesi</a:t>
            </a:r>
          </a:p>
        </p:txBody>
      </p:sp>
      <p:sp>
        <p:nvSpPr>
          <p:cNvPr id="23" name="Köşeli Çift Ayraç 22"/>
          <p:cNvSpPr/>
          <p:nvPr/>
        </p:nvSpPr>
        <p:spPr>
          <a:xfrm>
            <a:off x="1009119" y="4941168"/>
            <a:ext cx="6460949" cy="866392"/>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4" name="Metin kutusu 3"/>
          <p:cNvSpPr txBox="1"/>
          <p:nvPr/>
        </p:nvSpPr>
        <p:spPr>
          <a:xfrm>
            <a:off x="1385900" y="5013176"/>
            <a:ext cx="5994412" cy="738664"/>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Tezin konusunun ilgili özel sektör kuruluşunun ihtiyacına hitap eden bir konu olduğunu </a:t>
            </a:r>
            <a:r>
              <a:rPr lang="tr-TR" dirty="0" smtClean="0"/>
              <a:t>ve  kuruluşta </a:t>
            </a:r>
            <a:r>
              <a:rPr lang="tr-TR" dirty="0"/>
              <a:t>laboratuvar vb. olanakların tezin hazırlanması için yeterli olduğunu açıklayan </a:t>
            </a:r>
            <a:r>
              <a:rPr lang="tr-TR" dirty="0" smtClean="0"/>
              <a:t>TÜBİTAK  tarafından </a:t>
            </a:r>
            <a:r>
              <a:rPr lang="tr-TR" dirty="0"/>
              <a:t>belirlenen formatta hazırlanmış yazı.</a:t>
            </a:r>
          </a:p>
        </p:txBody>
      </p:sp>
    </p:spTree>
    <p:extLst>
      <p:ext uri="{BB962C8B-B14F-4D97-AF65-F5344CB8AC3E}">
        <p14:creationId xmlns="" xmlns:p14="http://schemas.microsoft.com/office/powerpoint/2010/main" val="2427461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 xmlns:p14="http://schemas.microsoft.com/office/powerpoint/2010/main" val="2251328066"/>
              </p:ext>
            </p:extLst>
          </p:nvPr>
        </p:nvGraphicFramePr>
        <p:xfrm>
          <a:off x="251520" y="764704"/>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p:cNvSpPr txBox="1"/>
          <p:nvPr/>
        </p:nvSpPr>
        <p:spPr>
          <a:xfrm>
            <a:off x="3275856" y="1088157"/>
            <a:ext cx="2520280" cy="1692771"/>
          </a:xfrm>
          <a:prstGeom prst="rect">
            <a:avLst/>
          </a:prstGeom>
          <a:noFill/>
        </p:spPr>
        <p:txBody>
          <a:bodyPr wrap="square" rtlCol="0">
            <a:spAutoFit/>
          </a:bodyPr>
          <a:lstStyle/>
          <a:p>
            <a:pPr lvl="0" algn="ctr"/>
            <a:r>
              <a:rPr lang="tr-TR" sz="2000" b="1" dirty="0">
                <a:solidFill>
                  <a:schemeClr val="bg1"/>
                </a:solidFill>
              </a:rPr>
              <a:t>Final </a:t>
            </a:r>
            <a:endParaRPr lang="tr-TR" sz="2000" b="1" dirty="0" smtClean="0">
              <a:solidFill>
                <a:schemeClr val="bg1"/>
              </a:solidFill>
            </a:endParaRPr>
          </a:p>
          <a:p>
            <a:pPr lvl="0" algn="ctr"/>
            <a:r>
              <a:rPr lang="tr-TR" sz="2000" b="1" dirty="0" smtClean="0">
                <a:solidFill>
                  <a:schemeClr val="bg1"/>
                </a:solidFill>
              </a:rPr>
              <a:t>Sergisi</a:t>
            </a:r>
          </a:p>
          <a:p>
            <a:pPr lvl="0" algn="ctr"/>
            <a:endParaRPr lang="tr-TR" sz="200" dirty="0" smtClean="0">
              <a:solidFill>
                <a:schemeClr val="bg1"/>
              </a:solidFill>
            </a:endParaRPr>
          </a:p>
          <a:p>
            <a:pPr lvl="0" algn="ctr"/>
            <a:endParaRPr lang="tr-TR" sz="200" dirty="0">
              <a:solidFill>
                <a:schemeClr val="bg1"/>
              </a:solidFill>
            </a:endParaRPr>
          </a:p>
          <a:p>
            <a:pPr lvl="0" algn="ctr"/>
            <a:r>
              <a:rPr lang="tr-TR" sz="1200" dirty="0" smtClean="0">
                <a:solidFill>
                  <a:schemeClr val="bg1"/>
                </a:solidFill>
              </a:rPr>
              <a:t> </a:t>
            </a:r>
            <a:r>
              <a:rPr lang="tr-TR" sz="1200" dirty="0">
                <a:solidFill>
                  <a:schemeClr val="bg1"/>
                </a:solidFill>
              </a:rPr>
              <a:t>Final Sergisinde </a:t>
            </a:r>
            <a:r>
              <a:rPr lang="tr-TR" sz="1200" dirty="0" smtClean="0">
                <a:solidFill>
                  <a:schemeClr val="bg1"/>
                </a:solidFill>
              </a:rPr>
              <a:t>                 başvuru </a:t>
            </a:r>
            <a:r>
              <a:rPr lang="tr-TR" sz="1200" dirty="0">
                <a:solidFill>
                  <a:schemeClr val="bg1"/>
                </a:solidFill>
              </a:rPr>
              <a:t>sahipleri tezlerini </a:t>
            </a:r>
            <a:r>
              <a:rPr lang="tr-TR" sz="1200" dirty="0" smtClean="0">
                <a:solidFill>
                  <a:schemeClr val="bg1"/>
                </a:solidFill>
              </a:rPr>
              <a:t>          jüri </a:t>
            </a:r>
            <a:r>
              <a:rPr lang="tr-TR" sz="1200" dirty="0">
                <a:solidFill>
                  <a:schemeClr val="bg1"/>
                </a:solidFill>
              </a:rPr>
              <a:t>önünde sözlü olarak </a:t>
            </a:r>
            <a:r>
              <a:rPr lang="tr-TR" sz="1200" dirty="0" smtClean="0">
                <a:solidFill>
                  <a:schemeClr val="bg1"/>
                </a:solidFill>
              </a:rPr>
              <a:t>            sunarlar</a:t>
            </a:r>
            <a:r>
              <a:rPr lang="tr-TR" sz="1200" dirty="0">
                <a:solidFill>
                  <a:schemeClr val="bg1"/>
                </a:solidFill>
              </a:rPr>
              <a:t>. Jüri </a:t>
            </a:r>
            <a:r>
              <a:rPr lang="tr-TR" sz="1200" dirty="0" smtClean="0">
                <a:solidFill>
                  <a:schemeClr val="bg1"/>
                </a:solidFill>
              </a:rPr>
              <a:t>değerlendirmesiyle final </a:t>
            </a:r>
            <a:r>
              <a:rPr lang="tr-TR" sz="1200" dirty="0">
                <a:solidFill>
                  <a:schemeClr val="bg1"/>
                </a:solidFill>
              </a:rPr>
              <a:t>dereceleri belirlenir.</a:t>
            </a:r>
          </a:p>
        </p:txBody>
      </p:sp>
      <p:sp>
        <p:nvSpPr>
          <p:cNvPr id="4" name="Metin kutusu 3"/>
          <p:cNvSpPr txBox="1"/>
          <p:nvPr/>
        </p:nvSpPr>
        <p:spPr>
          <a:xfrm>
            <a:off x="1466527" y="4293096"/>
            <a:ext cx="6408712" cy="1031051"/>
          </a:xfrm>
          <a:prstGeom prst="rect">
            <a:avLst/>
          </a:prstGeom>
          <a:noFill/>
        </p:spPr>
        <p:txBody>
          <a:bodyPr wrap="square" rtlCol="0">
            <a:spAutoFit/>
          </a:bodyPr>
          <a:lstStyle/>
          <a:p>
            <a:pPr lvl="0" algn="ctr"/>
            <a:r>
              <a:rPr lang="tr-TR" b="1" dirty="0" smtClean="0">
                <a:solidFill>
                  <a:schemeClr val="bg1"/>
                </a:solidFill>
              </a:rPr>
              <a:t>İkinci Aşama Değerlendirmesi</a:t>
            </a:r>
          </a:p>
          <a:p>
            <a:pPr lvl="0" algn="ctr"/>
            <a:endParaRPr lang="tr-TR" sz="400" dirty="0">
              <a:solidFill>
                <a:schemeClr val="bg1"/>
              </a:solidFill>
            </a:endParaRPr>
          </a:p>
          <a:p>
            <a:pPr lvl="0" algn="ctr"/>
            <a:r>
              <a:rPr lang="tr-TR" sz="1300" b="1" dirty="0">
                <a:solidFill>
                  <a:schemeClr val="bg1"/>
                </a:solidFill>
              </a:rPr>
              <a:t>Birinci Birinci aşamayı geçen başvurular alanında uzman bilim insanları </a:t>
            </a:r>
            <a:r>
              <a:rPr lang="tr-TR" sz="1300" b="1" dirty="0" smtClean="0">
                <a:solidFill>
                  <a:schemeClr val="bg1"/>
                </a:solidFill>
              </a:rPr>
              <a:t>                   tarafından </a:t>
            </a:r>
            <a:r>
              <a:rPr lang="tr-TR" sz="1300" b="1" dirty="0">
                <a:solidFill>
                  <a:schemeClr val="bg1"/>
                </a:solidFill>
              </a:rPr>
              <a:t>değerlendirilerek </a:t>
            </a:r>
            <a:r>
              <a:rPr lang="tr-TR" sz="1300" b="1" dirty="0" smtClean="0">
                <a:solidFill>
                  <a:schemeClr val="bg1"/>
                </a:solidFill>
              </a:rPr>
              <a:t>her kategoride </a:t>
            </a:r>
            <a:r>
              <a:rPr lang="tr-TR" sz="1300" b="1" dirty="0">
                <a:solidFill>
                  <a:schemeClr val="bg1"/>
                </a:solidFill>
              </a:rPr>
              <a:t>başarılı bulunan tezler </a:t>
            </a:r>
            <a:r>
              <a:rPr lang="tr-TR" sz="1300" b="1" dirty="0" smtClean="0">
                <a:solidFill>
                  <a:schemeClr val="bg1"/>
                </a:solidFill>
              </a:rPr>
              <a:t>                                bölge </a:t>
            </a:r>
            <a:r>
              <a:rPr lang="tr-TR" sz="1300" b="1" dirty="0">
                <a:solidFill>
                  <a:schemeClr val="bg1"/>
                </a:solidFill>
              </a:rPr>
              <a:t>sergisine davet edilmek üzere Bölge </a:t>
            </a:r>
            <a:r>
              <a:rPr lang="tr-TR" sz="1300" b="1" dirty="0" smtClean="0">
                <a:solidFill>
                  <a:schemeClr val="bg1"/>
                </a:solidFill>
              </a:rPr>
              <a:t>Koordinatörlüğünce belirlenir</a:t>
            </a:r>
            <a:endParaRPr lang="tr-TR" sz="1300" b="1" dirty="0">
              <a:solidFill>
                <a:schemeClr val="bg1"/>
              </a:solidFill>
            </a:endParaRPr>
          </a:p>
        </p:txBody>
      </p:sp>
      <p:sp>
        <p:nvSpPr>
          <p:cNvPr id="5" name="Metin kutusu 4"/>
          <p:cNvSpPr txBox="1"/>
          <p:nvPr/>
        </p:nvSpPr>
        <p:spPr>
          <a:xfrm>
            <a:off x="755576" y="5517232"/>
            <a:ext cx="7560840" cy="1077218"/>
          </a:xfrm>
          <a:prstGeom prst="rect">
            <a:avLst/>
          </a:prstGeom>
          <a:noFill/>
        </p:spPr>
        <p:txBody>
          <a:bodyPr wrap="square" rtlCol="0">
            <a:spAutoFit/>
          </a:bodyPr>
          <a:lstStyle/>
          <a:p>
            <a:pPr lvl="0" algn="ctr"/>
            <a:r>
              <a:rPr lang="tr-TR" b="1" dirty="0" smtClean="0">
                <a:solidFill>
                  <a:schemeClr val="bg1"/>
                </a:solidFill>
              </a:rPr>
              <a:t>Birinci </a:t>
            </a:r>
            <a:r>
              <a:rPr lang="tr-TR" b="1" dirty="0">
                <a:solidFill>
                  <a:schemeClr val="bg1"/>
                </a:solidFill>
              </a:rPr>
              <a:t>Aşama </a:t>
            </a:r>
            <a:r>
              <a:rPr lang="tr-TR" b="1" dirty="0" smtClean="0">
                <a:solidFill>
                  <a:schemeClr val="bg1"/>
                </a:solidFill>
              </a:rPr>
              <a:t>Değerlendirmesi </a:t>
            </a:r>
            <a:r>
              <a:rPr lang="tr-TR" b="1" dirty="0">
                <a:solidFill>
                  <a:schemeClr val="bg1"/>
                </a:solidFill>
              </a:rPr>
              <a:t>(Ön İnceleme</a:t>
            </a:r>
            <a:r>
              <a:rPr lang="tr-TR" b="1" dirty="0" smtClean="0">
                <a:solidFill>
                  <a:schemeClr val="bg1"/>
                </a:solidFill>
              </a:rPr>
              <a:t>)</a:t>
            </a:r>
          </a:p>
          <a:p>
            <a:pPr lvl="0" algn="ctr"/>
            <a:endParaRPr lang="tr-TR" sz="300" dirty="0">
              <a:solidFill>
                <a:schemeClr val="bg1"/>
              </a:solidFill>
            </a:endParaRPr>
          </a:p>
          <a:p>
            <a:pPr lvl="0" algn="ctr"/>
            <a:r>
              <a:rPr lang="tr-TR" sz="1400" dirty="0">
                <a:solidFill>
                  <a:schemeClr val="bg1"/>
                </a:solidFill>
              </a:rPr>
              <a:t>Elektronik ortamda alınan başvurular başvuru belgelerinin tam olup olmadığı yönünden </a:t>
            </a:r>
            <a:r>
              <a:rPr lang="tr-TR" sz="1400" dirty="0" smtClean="0">
                <a:solidFill>
                  <a:schemeClr val="bg1"/>
                </a:solidFill>
              </a:rPr>
              <a:t>            Bölge Koordinatörlüğünce </a:t>
            </a:r>
            <a:r>
              <a:rPr lang="tr-TR" sz="1400" dirty="0">
                <a:solidFill>
                  <a:schemeClr val="bg1"/>
                </a:solidFill>
              </a:rPr>
              <a:t>kontrol edilir, eksik belge veya hatalı belge ile yapılan </a:t>
            </a:r>
            <a:r>
              <a:rPr lang="tr-TR" sz="1400" dirty="0" smtClean="0">
                <a:solidFill>
                  <a:schemeClr val="bg1"/>
                </a:solidFill>
              </a:rPr>
              <a:t>              başvurular </a:t>
            </a:r>
            <a:r>
              <a:rPr lang="tr-TR" sz="1400" dirty="0">
                <a:solidFill>
                  <a:schemeClr val="bg1"/>
                </a:solidFill>
              </a:rPr>
              <a:t>geçersiz sayılır. </a:t>
            </a:r>
            <a:endParaRPr lang="tr-TR" dirty="0">
              <a:latin typeface="Corbel" pitchFamily="34" charset="0"/>
            </a:endParaRPr>
          </a:p>
        </p:txBody>
      </p:sp>
      <p:sp>
        <p:nvSpPr>
          <p:cNvPr id="8" name="8 Metin kutusu"/>
          <p:cNvSpPr txBox="1"/>
          <p:nvPr/>
        </p:nvSpPr>
        <p:spPr>
          <a:xfrm>
            <a:off x="179512" y="908719"/>
            <a:ext cx="2592287" cy="830997"/>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Yöntemi Nedir?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9" name="1 Başlık"/>
          <p:cNvSpPr>
            <a:spLocks noGrp="1"/>
          </p:cNvSpPr>
          <p:nvPr>
            <p:ph type="title"/>
          </p:nvPr>
        </p:nvSpPr>
        <p:spPr>
          <a:xfrm>
            <a:off x="-72008" y="-27384"/>
            <a:ext cx="8388424"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11" name="Metin kutusu 10"/>
          <p:cNvSpPr txBox="1"/>
          <p:nvPr/>
        </p:nvSpPr>
        <p:spPr>
          <a:xfrm>
            <a:off x="2555775" y="2759149"/>
            <a:ext cx="3888433" cy="1338828"/>
          </a:xfrm>
          <a:prstGeom prst="rect">
            <a:avLst/>
          </a:prstGeom>
          <a:noFill/>
        </p:spPr>
        <p:txBody>
          <a:bodyPr wrap="square" rtlCol="0">
            <a:spAutoFit/>
          </a:bodyPr>
          <a:lstStyle/>
          <a:p>
            <a:pPr lvl="0" algn="ctr"/>
            <a:r>
              <a:rPr lang="tr-TR" b="1" dirty="0">
                <a:solidFill>
                  <a:schemeClr val="bg1"/>
                </a:solidFill>
              </a:rPr>
              <a:t>Bölge </a:t>
            </a:r>
            <a:r>
              <a:rPr lang="tr-TR" b="1" dirty="0" smtClean="0">
                <a:solidFill>
                  <a:schemeClr val="bg1"/>
                </a:solidFill>
              </a:rPr>
              <a:t>Sergileri</a:t>
            </a:r>
          </a:p>
          <a:p>
            <a:pPr lvl="0" algn="ctr"/>
            <a:endParaRPr lang="tr-TR" sz="300" b="1" dirty="0" smtClean="0">
              <a:solidFill>
                <a:schemeClr val="bg1"/>
              </a:solidFill>
            </a:endParaRPr>
          </a:p>
          <a:p>
            <a:pPr lvl="0" algn="ctr"/>
            <a:r>
              <a:rPr lang="tr-TR" sz="1000" b="1" dirty="0">
                <a:solidFill>
                  <a:schemeClr val="bg1"/>
                </a:solidFill>
              </a:rPr>
              <a:t>İkinci aşama değerlendirmesinde başarılı bulunanlar </a:t>
            </a:r>
            <a:r>
              <a:rPr lang="tr-TR" sz="1000" b="1" dirty="0" smtClean="0">
                <a:solidFill>
                  <a:schemeClr val="bg1"/>
                </a:solidFill>
              </a:rPr>
              <a:t>         bölge </a:t>
            </a:r>
            <a:r>
              <a:rPr lang="tr-TR" sz="1000" b="1" dirty="0">
                <a:solidFill>
                  <a:schemeClr val="bg1"/>
                </a:solidFill>
              </a:rPr>
              <a:t>sergisine davet edilerek </a:t>
            </a:r>
            <a:r>
              <a:rPr lang="tr-TR" sz="1000" b="1" dirty="0" smtClean="0">
                <a:solidFill>
                  <a:schemeClr val="bg1"/>
                </a:solidFill>
              </a:rPr>
              <a:t>önceden duyurulan </a:t>
            </a:r>
            <a:r>
              <a:rPr lang="tr-TR" sz="1000" b="1" dirty="0">
                <a:solidFill>
                  <a:schemeClr val="bg1"/>
                </a:solidFill>
              </a:rPr>
              <a:t>tarihler arasında sergilenir. </a:t>
            </a:r>
            <a:r>
              <a:rPr lang="tr-TR" sz="1000" b="1" dirty="0" smtClean="0">
                <a:solidFill>
                  <a:schemeClr val="bg1"/>
                </a:solidFill>
              </a:rPr>
              <a:t>Başvuru </a:t>
            </a:r>
            <a:r>
              <a:rPr lang="tr-TR" sz="1000" b="1" dirty="0">
                <a:solidFill>
                  <a:schemeClr val="bg1"/>
                </a:solidFill>
              </a:rPr>
              <a:t>sahipleri tezlerini jüri önünde sözlü olarak </a:t>
            </a:r>
            <a:r>
              <a:rPr lang="tr-TR" sz="1000" b="1" dirty="0" smtClean="0">
                <a:solidFill>
                  <a:schemeClr val="bg1"/>
                </a:solidFill>
              </a:rPr>
              <a:t>sunarlar. Jüri </a:t>
            </a:r>
            <a:r>
              <a:rPr lang="tr-TR" sz="1000" b="1" dirty="0">
                <a:solidFill>
                  <a:schemeClr val="bg1"/>
                </a:solidFill>
              </a:rPr>
              <a:t>değerlendirmesi sonucunda bölge dereceleri belirlenir. Bölge sergisinde birincilik ödülü </a:t>
            </a:r>
            <a:r>
              <a:rPr lang="tr-TR" sz="1000" b="1" dirty="0" smtClean="0">
                <a:solidFill>
                  <a:schemeClr val="bg1"/>
                </a:solidFill>
              </a:rPr>
              <a:t>alan tezler </a:t>
            </a:r>
            <a:r>
              <a:rPr lang="tr-TR" sz="1000" b="1" dirty="0">
                <a:solidFill>
                  <a:schemeClr val="bg1"/>
                </a:solidFill>
              </a:rPr>
              <a:t>final sergisine davet edilir. </a:t>
            </a:r>
            <a:endParaRPr lang="tr-TR" sz="2400" b="1" dirty="0">
              <a:solidFill>
                <a:schemeClr val="bg1"/>
              </a:solidFill>
            </a:endParaRPr>
          </a:p>
        </p:txBody>
      </p:sp>
    </p:spTree>
    <p:extLst>
      <p:ext uri="{BB962C8B-B14F-4D97-AF65-F5344CB8AC3E}">
        <p14:creationId xmlns="" xmlns:p14="http://schemas.microsoft.com/office/powerpoint/2010/main" val="772506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6512" y="-27384"/>
            <a:ext cx="8676456"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5" name="8 Metin kutusu"/>
          <p:cNvSpPr txBox="1"/>
          <p:nvPr/>
        </p:nvSpPr>
        <p:spPr>
          <a:xfrm>
            <a:off x="467544" y="1104370"/>
            <a:ext cx="597666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Kriterleri Nelerdir?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424734" y="3898493"/>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8" name="Grup 7"/>
          <p:cNvGrpSpPr/>
          <p:nvPr/>
        </p:nvGrpSpPr>
        <p:grpSpPr>
          <a:xfrm>
            <a:off x="1907704" y="2070091"/>
            <a:ext cx="2205260" cy="1296144"/>
            <a:chOff x="0" y="1096541"/>
            <a:chExt cx="2586344" cy="3265973"/>
          </a:xfrm>
        </p:grpSpPr>
        <p:sp>
          <p:nvSpPr>
            <p:cNvPr id="9" name="Yuvarlatılmış Dikdörtgen 8"/>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1" name="Dörtlü Ok 10"/>
          <p:cNvSpPr/>
          <p:nvPr/>
        </p:nvSpPr>
        <p:spPr>
          <a:xfrm>
            <a:off x="1711120" y="1926075"/>
            <a:ext cx="5075620" cy="3168352"/>
          </a:xfrm>
          <a:prstGeom prst="quadArrow">
            <a:avLst>
              <a:gd name="adj1" fmla="val 2000"/>
              <a:gd name="adj2" fmla="val 4000"/>
              <a:gd name="adj3" fmla="val 5000"/>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grpSp>
        <p:nvGrpSpPr>
          <p:cNvPr id="12" name="Grup 11"/>
          <p:cNvGrpSpPr/>
          <p:nvPr/>
        </p:nvGrpSpPr>
        <p:grpSpPr>
          <a:xfrm>
            <a:off x="4406923" y="2070091"/>
            <a:ext cx="2205260" cy="1296144"/>
            <a:chOff x="0" y="1096541"/>
            <a:chExt cx="2586344" cy="3265973"/>
          </a:xfrm>
        </p:grpSpPr>
        <p:sp>
          <p:nvSpPr>
            <p:cNvPr id="14" name="Yuvarlatılmış Dikdörtgen 13"/>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5"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grpSp>
        <p:nvGrpSpPr>
          <p:cNvPr id="16" name="Grup 15"/>
          <p:cNvGrpSpPr/>
          <p:nvPr/>
        </p:nvGrpSpPr>
        <p:grpSpPr>
          <a:xfrm>
            <a:off x="4440192" y="3654267"/>
            <a:ext cx="2205260" cy="1296144"/>
            <a:chOff x="0" y="1096541"/>
            <a:chExt cx="2586344" cy="3265973"/>
          </a:xfrm>
        </p:grpSpPr>
        <p:sp>
          <p:nvSpPr>
            <p:cNvPr id="17" name="Yuvarlatılmış Dikdörtgen 16"/>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grpSp>
        <p:nvGrpSpPr>
          <p:cNvPr id="20" name="Grup 19"/>
          <p:cNvGrpSpPr/>
          <p:nvPr/>
        </p:nvGrpSpPr>
        <p:grpSpPr>
          <a:xfrm>
            <a:off x="1907704" y="3654267"/>
            <a:ext cx="2205260" cy="1296144"/>
            <a:chOff x="0" y="1096541"/>
            <a:chExt cx="2586344" cy="3265973"/>
          </a:xfrm>
        </p:grpSpPr>
        <p:sp>
          <p:nvSpPr>
            <p:cNvPr id="21" name="Yuvarlatılmış Dikdörtgen 20"/>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4" name="Metin kutusu 3"/>
          <p:cNvSpPr txBox="1"/>
          <p:nvPr/>
        </p:nvSpPr>
        <p:spPr>
          <a:xfrm>
            <a:off x="2123728" y="2214107"/>
            <a:ext cx="1800200" cy="923330"/>
          </a:xfrm>
          <a:prstGeom prst="rect">
            <a:avLst/>
          </a:prstGeom>
          <a:noFill/>
        </p:spPr>
        <p:txBody>
          <a:bodyPr wrap="square" rtlCol="0">
            <a:spAutoFit/>
          </a:bodyPr>
          <a:lstStyle/>
          <a:p>
            <a:pPr algn="ctr"/>
            <a:r>
              <a:rPr lang="tr-TR" b="1" dirty="0" smtClean="0">
                <a:solidFill>
                  <a:schemeClr val="bg1"/>
                </a:solidFill>
                <a:latin typeface="Corbel" pitchFamily="34" charset="0"/>
              </a:rPr>
              <a:t>Projenin Yenilikçi ve Teknoloji </a:t>
            </a:r>
            <a:r>
              <a:rPr lang="tr-TR" b="1" dirty="0">
                <a:solidFill>
                  <a:schemeClr val="bg1"/>
                </a:solidFill>
                <a:latin typeface="Corbel" pitchFamily="34" charset="0"/>
              </a:rPr>
              <a:t>İçeriği</a:t>
            </a:r>
          </a:p>
        </p:txBody>
      </p:sp>
      <p:sp>
        <p:nvSpPr>
          <p:cNvPr id="6" name="Metin kutusu 5"/>
          <p:cNvSpPr txBox="1"/>
          <p:nvPr/>
        </p:nvSpPr>
        <p:spPr>
          <a:xfrm>
            <a:off x="4211960" y="2226881"/>
            <a:ext cx="2627326" cy="923330"/>
          </a:xfrm>
          <a:prstGeom prst="rect">
            <a:avLst/>
          </a:prstGeom>
          <a:noFill/>
        </p:spPr>
        <p:txBody>
          <a:bodyPr wrap="square" rtlCol="0">
            <a:spAutoFit/>
          </a:bodyPr>
          <a:lstStyle>
            <a:defPPr>
              <a:defRPr lang="tr-TR"/>
            </a:defPPr>
            <a:lvl1pPr algn="ctr">
              <a:defRPr b="1">
                <a:solidFill>
                  <a:schemeClr val="bg1"/>
                </a:solidFill>
                <a:latin typeface="Corbel" pitchFamily="34" charset="0"/>
              </a:defRPr>
            </a:lvl1pPr>
          </a:lstStyle>
          <a:p>
            <a:r>
              <a:rPr lang="tr-TR" dirty="0" smtClean="0"/>
              <a:t>Proje Geliştirme </a:t>
            </a:r>
            <a:r>
              <a:rPr lang="tr-TR" dirty="0"/>
              <a:t>Sürecinin Uygunluğu, Etkinliği ve Yeterliliği</a:t>
            </a:r>
          </a:p>
        </p:txBody>
      </p:sp>
      <p:sp>
        <p:nvSpPr>
          <p:cNvPr id="7" name="Metin kutusu 6"/>
          <p:cNvSpPr txBox="1"/>
          <p:nvPr/>
        </p:nvSpPr>
        <p:spPr>
          <a:xfrm>
            <a:off x="1818019" y="3739049"/>
            <a:ext cx="2465949" cy="923330"/>
          </a:xfrm>
          <a:prstGeom prst="rect">
            <a:avLst/>
          </a:prstGeom>
          <a:noFill/>
        </p:spPr>
        <p:txBody>
          <a:bodyPr wrap="square" rtlCol="0">
            <a:spAutoFit/>
          </a:bodyPr>
          <a:lstStyle>
            <a:defPPr>
              <a:defRPr lang="tr-TR"/>
            </a:defPPr>
            <a:lvl1pPr algn="ctr">
              <a:defRPr b="1">
                <a:solidFill>
                  <a:schemeClr val="bg1"/>
                </a:solidFill>
                <a:latin typeface="Corbel" pitchFamily="34" charset="0"/>
              </a:defRPr>
            </a:lvl1pPr>
          </a:lstStyle>
          <a:p>
            <a:r>
              <a:rPr lang="tr-TR" dirty="0"/>
              <a:t>Proje Sonuçların </a:t>
            </a:r>
            <a:r>
              <a:rPr lang="tr-TR" dirty="0" smtClean="0"/>
              <a:t>Uygulanabilirliği / Kullanılabilirliği</a:t>
            </a:r>
            <a:endParaRPr lang="tr-TR" dirty="0"/>
          </a:p>
        </p:txBody>
      </p:sp>
      <p:sp>
        <p:nvSpPr>
          <p:cNvPr id="24" name="Metin kutusu 23"/>
          <p:cNvSpPr txBox="1"/>
          <p:nvPr/>
        </p:nvSpPr>
        <p:spPr>
          <a:xfrm>
            <a:off x="4355976" y="3654267"/>
            <a:ext cx="2304256" cy="1200329"/>
          </a:xfrm>
          <a:prstGeom prst="rect">
            <a:avLst/>
          </a:prstGeom>
          <a:noFill/>
        </p:spPr>
        <p:txBody>
          <a:bodyPr wrap="square" rtlCol="0">
            <a:spAutoFit/>
          </a:bodyPr>
          <a:lstStyle/>
          <a:p>
            <a:pPr algn="ctr"/>
            <a:r>
              <a:rPr lang="tr-TR" b="1" dirty="0">
                <a:solidFill>
                  <a:schemeClr val="bg1"/>
                </a:solidFill>
                <a:latin typeface="Corbel" pitchFamily="34" charset="0"/>
              </a:rPr>
              <a:t>Proje Çıktılarının Katma Değer ve Yaygın Etki Sağlama Yeteneği</a:t>
            </a:r>
          </a:p>
        </p:txBody>
      </p:sp>
      <p:sp>
        <p:nvSpPr>
          <p:cNvPr id="2" name="Metin kutusu 1"/>
          <p:cNvSpPr txBox="1"/>
          <p:nvPr/>
        </p:nvSpPr>
        <p:spPr>
          <a:xfrm>
            <a:off x="617933" y="5517318"/>
            <a:ext cx="6048672" cy="369332"/>
          </a:xfrm>
          <a:prstGeom prst="rect">
            <a:avLst/>
          </a:prstGeom>
          <a:noFill/>
        </p:spPr>
        <p:txBody>
          <a:bodyPr wrap="square" rtlCol="0">
            <a:spAutoFit/>
          </a:bodyPr>
          <a:lstStyle/>
          <a:p>
            <a:r>
              <a:rPr lang="tr-TR" dirty="0" smtClean="0">
                <a:latin typeface="Corbel" pitchFamily="34" charset="0"/>
              </a:rPr>
              <a:t>Not: Kriterlerin değerlendirmedeki ağırlığı eşittir. </a:t>
            </a:r>
            <a:endParaRPr lang="tr-TR" dirty="0">
              <a:latin typeface="Corbel" pitchFamily="34" charset="0"/>
            </a:endParaRPr>
          </a:p>
        </p:txBody>
      </p:sp>
    </p:spTree>
    <p:extLst>
      <p:ext uri="{BB962C8B-B14F-4D97-AF65-F5344CB8AC3E}">
        <p14:creationId xmlns="" xmlns:p14="http://schemas.microsoft.com/office/powerpoint/2010/main" val="4039061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6512" y="0"/>
            <a:ext cx="8748464" cy="706438"/>
          </a:xfrm>
        </p:spPr>
        <p:txBody>
          <a:bodyPr>
            <a:normAutofit fontScale="90000"/>
          </a:bodyPr>
          <a:lstStyle/>
          <a:p>
            <a:pPr>
              <a:defRPr/>
            </a:pPr>
            <a:r>
              <a:rPr lang="tr-TR" sz="2500" dirty="0">
                <a:latin typeface="Arial" pitchFamily="34" charset="0"/>
                <a:cs typeface="Arial" pitchFamily="34" charset="0"/>
              </a:rPr>
              <a:t>2241-Özel Sektöre Yönelik Lisans Bitirme Tezleri Yarışması</a:t>
            </a:r>
            <a:endParaRPr lang="tr-TR" sz="2500" dirty="0" smtClean="0">
              <a:latin typeface="Arial" pitchFamily="34" charset="0"/>
              <a:cs typeface="Arial" pitchFamily="34" charset="0"/>
            </a:endParaRPr>
          </a:p>
        </p:txBody>
      </p:sp>
      <p:sp>
        <p:nvSpPr>
          <p:cNvPr id="5" name="8 Metin kutusu"/>
          <p:cNvSpPr txBox="1"/>
          <p:nvPr/>
        </p:nvSpPr>
        <p:spPr>
          <a:xfrm>
            <a:off x="323528" y="879103"/>
            <a:ext cx="92170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Proje Hangi Koşullarda değerlendirme dışında tutulur?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1043608" y="5301208"/>
            <a:ext cx="6606472" cy="689593"/>
            <a:chOff x="3064378" y="-118884"/>
            <a:chExt cx="5499720" cy="763180"/>
          </a:xfrm>
        </p:grpSpPr>
        <p:sp>
          <p:nvSpPr>
            <p:cNvPr id="10" name="Köşeli Çift Ayraç 9"/>
            <p:cNvSpPr/>
            <p:nvPr/>
          </p:nvSpPr>
          <p:spPr>
            <a:xfrm>
              <a:off x="3064378" y="-118884"/>
              <a:ext cx="549972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33475" y="50302"/>
              <a:ext cx="5065993" cy="4332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Tez kapsamında yürütülen çalışmaların halk sağlığı ve güvenliği için risk </a:t>
              </a:r>
              <a:r>
                <a:rPr lang="tr-TR" sz="1400" dirty="0" smtClean="0"/>
                <a:t>teşkil ettiğinin/edeceğinin </a:t>
              </a:r>
              <a:r>
                <a:rPr lang="tr-TR" sz="1400" dirty="0"/>
                <a:t>anlaşılması (özellikle radyoaktif maddeler, tehlikeli </a:t>
              </a:r>
              <a:r>
                <a:rPr lang="tr-TR" sz="1400" dirty="0" smtClean="0"/>
                <a:t>deney setleri</a:t>
              </a:r>
              <a:r>
                <a:rPr lang="tr-TR" sz="1400" dirty="0"/>
                <a:t>, toksin </a:t>
              </a:r>
              <a:r>
                <a:rPr lang="tr-TR" sz="1400" dirty="0" smtClean="0"/>
                <a:t>ve kanserojen </a:t>
              </a:r>
              <a:r>
                <a:rPr lang="tr-TR" sz="1400" dirty="0"/>
                <a:t>vb. maddeler ihtiva eden projeler</a:t>
              </a:r>
            </a:p>
          </p:txBody>
        </p:sp>
      </p:grpSp>
      <p:sp>
        <p:nvSpPr>
          <p:cNvPr id="14" name="Köşeli Çift Ayraç 13"/>
          <p:cNvSpPr/>
          <p:nvPr/>
        </p:nvSpPr>
        <p:spPr>
          <a:xfrm>
            <a:off x="1043608" y="1516015"/>
            <a:ext cx="6515210" cy="32880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43608" y="2492896"/>
            <a:ext cx="6515210" cy="360040"/>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1074029" y="2996952"/>
            <a:ext cx="6522307" cy="369912"/>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03648" y="1537047"/>
            <a:ext cx="5994412" cy="307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a:spcAft>
                <a:spcPct val="35000"/>
              </a:spcAft>
            </a:pPr>
            <a:r>
              <a:rPr lang="tr-TR" sz="1400" dirty="0"/>
              <a:t>Tezin başvuru sahibi öğrenci/</a:t>
            </a:r>
            <a:r>
              <a:rPr lang="tr-TR" sz="1400" dirty="0" err="1"/>
              <a:t>ler</a:t>
            </a:r>
            <a:r>
              <a:rPr lang="tr-TR" sz="1400" dirty="0"/>
              <a:t> tarafından gerçekleştirilmemiş </a:t>
            </a:r>
            <a:r>
              <a:rPr lang="tr-TR" sz="1400" dirty="0" smtClean="0"/>
              <a:t>olması</a:t>
            </a:r>
            <a:endParaRPr lang="tr-TR" sz="1400" dirty="0">
              <a:solidFill>
                <a:schemeClr val="dk1">
                  <a:hueOff val="0"/>
                  <a:satOff val="0"/>
                  <a:lumOff val="0"/>
                  <a:alphaOff val="0"/>
                </a:schemeClr>
              </a:solidFill>
              <a:latin typeface="+mn-lt"/>
            </a:endParaRPr>
          </a:p>
        </p:txBody>
      </p:sp>
      <p:sp>
        <p:nvSpPr>
          <p:cNvPr id="6" name="Metin kutusu 5"/>
          <p:cNvSpPr txBox="1"/>
          <p:nvPr/>
        </p:nvSpPr>
        <p:spPr>
          <a:xfrm>
            <a:off x="1331640" y="2492896"/>
            <a:ext cx="4536504"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Yararlanılan kaynakların belirtilmemesi, intihal </a:t>
            </a:r>
            <a:r>
              <a:rPr lang="tr-TR" sz="1400" dirty="0" smtClean="0">
                <a:solidFill>
                  <a:schemeClr val="dk1">
                    <a:hueOff val="0"/>
                    <a:satOff val="0"/>
                    <a:lumOff val="0"/>
                    <a:alphaOff val="0"/>
                  </a:schemeClr>
                </a:solidFill>
                <a:latin typeface="+mn-lt"/>
              </a:rPr>
              <a:t>yapılması</a:t>
            </a:r>
            <a:endParaRPr lang="tr-TR" sz="1400" dirty="0">
              <a:solidFill>
                <a:schemeClr val="dk1">
                  <a:hueOff val="0"/>
                  <a:satOff val="0"/>
                  <a:lumOff val="0"/>
                  <a:alphaOff val="0"/>
                </a:schemeClr>
              </a:solidFill>
              <a:latin typeface="+mn-lt"/>
            </a:endParaRPr>
          </a:p>
        </p:txBody>
      </p:sp>
      <p:sp>
        <p:nvSpPr>
          <p:cNvPr id="7" name="Metin kutusu 6"/>
          <p:cNvSpPr txBox="1"/>
          <p:nvPr/>
        </p:nvSpPr>
        <p:spPr>
          <a:xfrm>
            <a:off x="1271116" y="3068960"/>
            <a:ext cx="6901284"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Bireylerin temel hak ve özgürlüklerine müdahale </a:t>
            </a:r>
            <a:r>
              <a:rPr lang="tr-TR" dirty="0" smtClean="0"/>
              <a:t>edilmesi</a:t>
            </a:r>
            <a:endParaRPr lang="tr-TR" dirty="0"/>
          </a:p>
        </p:txBody>
      </p:sp>
      <p:sp>
        <p:nvSpPr>
          <p:cNvPr id="18" name="Köşeli Çift Ayraç 17"/>
          <p:cNvSpPr/>
          <p:nvPr/>
        </p:nvSpPr>
        <p:spPr>
          <a:xfrm>
            <a:off x="1015874" y="3501008"/>
            <a:ext cx="6508454" cy="387499"/>
          </a:xfrm>
          <a:prstGeom prst="chevron">
            <a:avLst/>
          </a:prstGeom>
          <a:solidFill>
            <a:schemeClr val="accent3">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9" name="Metin kutusu 18"/>
          <p:cNvSpPr txBox="1"/>
          <p:nvPr/>
        </p:nvSpPr>
        <p:spPr>
          <a:xfrm>
            <a:off x="1259632" y="3573016"/>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Bireylere fiziksel veya ruhsal zarar </a:t>
            </a:r>
            <a:r>
              <a:rPr lang="tr-TR" dirty="0" smtClean="0"/>
              <a:t>verilmesi</a:t>
            </a:r>
            <a:endParaRPr lang="tr-TR" dirty="0"/>
          </a:p>
        </p:txBody>
      </p:sp>
      <p:sp>
        <p:nvSpPr>
          <p:cNvPr id="20" name="Köşeli Çift Ayraç 19"/>
          <p:cNvSpPr/>
          <p:nvPr/>
        </p:nvSpPr>
        <p:spPr>
          <a:xfrm>
            <a:off x="1043608" y="4005064"/>
            <a:ext cx="6502382" cy="432048"/>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1" name="Metin kutusu 20"/>
          <p:cNvSpPr txBox="1"/>
          <p:nvPr/>
        </p:nvSpPr>
        <p:spPr>
          <a:xfrm>
            <a:off x="1259632" y="4077072"/>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Tezde kullanılan/toplanan kişisel bilgilerin </a:t>
            </a:r>
            <a:r>
              <a:rPr lang="tr-TR" dirty="0" smtClean="0"/>
              <a:t>paylaşılması</a:t>
            </a:r>
            <a:endParaRPr lang="tr-TR" dirty="0"/>
          </a:p>
        </p:txBody>
      </p:sp>
      <p:grpSp>
        <p:nvGrpSpPr>
          <p:cNvPr id="23" name="Grup 22"/>
          <p:cNvGrpSpPr/>
          <p:nvPr/>
        </p:nvGrpSpPr>
        <p:grpSpPr>
          <a:xfrm>
            <a:off x="1043608" y="1988840"/>
            <a:ext cx="7200800" cy="333639"/>
            <a:chOff x="2894186" y="604215"/>
            <a:chExt cx="5415364" cy="763180"/>
          </a:xfrm>
        </p:grpSpPr>
        <p:sp>
          <p:nvSpPr>
            <p:cNvPr id="24" name="Köşeli Çift Ayraç 23"/>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5" name="Köşeli Çift Ayraç 4"/>
            <p:cNvSpPr/>
            <p:nvPr/>
          </p:nvSpPr>
          <p:spPr>
            <a:xfrm>
              <a:off x="3138654"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Teze uzman katkısının beklenenden fazla </a:t>
              </a:r>
              <a:r>
                <a:rPr lang="tr-TR" sz="1400" dirty="0" smtClean="0"/>
                <a:t>olması</a:t>
              </a:r>
              <a:endParaRPr lang="tr-TR" sz="1400" dirty="0"/>
            </a:p>
          </p:txBody>
        </p:sp>
      </p:grpSp>
      <p:sp>
        <p:nvSpPr>
          <p:cNvPr id="26" name="Köşeli Çift Ayraç 25"/>
          <p:cNvSpPr/>
          <p:nvPr/>
        </p:nvSpPr>
        <p:spPr>
          <a:xfrm>
            <a:off x="1072670" y="4561964"/>
            <a:ext cx="6486147" cy="595228"/>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1259632" y="4581128"/>
            <a:ext cx="5966040"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Kurumlarda yapılacak çalışmalarda gerekli olduğu halde kurum yetkililerinden izin alınmaması</a:t>
            </a:r>
          </a:p>
        </p:txBody>
      </p:sp>
    </p:spTree>
    <p:extLst>
      <p:ext uri="{BB962C8B-B14F-4D97-AF65-F5344CB8AC3E}">
        <p14:creationId xmlns="" xmlns:p14="http://schemas.microsoft.com/office/powerpoint/2010/main" val="2630109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108520" y="44624"/>
            <a:ext cx="9235908" cy="706438"/>
          </a:xfrm>
        </p:spPr>
        <p:txBody>
          <a:bodyPr>
            <a:noAutofit/>
          </a:bodyPr>
          <a:lstStyle/>
          <a:p>
            <a:pPr lvl="0"/>
            <a:r>
              <a:rPr lang="tr-TR" sz="2300" dirty="0">
                <a:latin typeface="Arial" pitchFamily="34" charset="0"/>
                <a:cs typeface="Arial" pitchFamily="34" charset="0"/>
              </a:rPr>
              <a:t>2241-Özel Sektöre Yönelik Lisans Bitirme Tezleri Yarışması</a:t>
            </a:r>
          </a:p>
        </p:txBody>
      </p:sp>
      <p:graphicFrame>
        <p:nvGraphicFramePr>
          <p:cNvPr id="2" name="Diyagram 1"/>
          <p:cNvGraphicFramePr/>
          <p:nvPr>
            <p:extLst>
              <p:ext uri="{D42A27DB-BD31-4B8C-83A1-F6EECF244321}">
                <p14:modId xmlns="" xmlns:p14="http://schemas.microsoft.com/office/powerpoint/2010/main" val="3232890549"/>
              </p:ext>
            </p:extLst>
          </p:nvPr>
        </p:nvGraphicFramePr>
        <p:xfrm>
          <a:off x="209650" y="711860"/>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 7"/>
          <p:cNvGrpSpPr/>
          <p:nvPr/>
        </p:nvGrpSpPr>
        <p:grpSpPr>
          <a:xfrm>
            <a:off x="284724" y="2329717"/>
            <a:ext cx="1996414" cy="2251411"/>
            <a:chOff x="1208074" y="2593501"/>
            <a:chExt cx="6126332" cy="3107921"/>
          </a:xfrm>
        </p:grpSpPr>
        <p:pic>
          <p:nvPicPr>
            <p:cNvPr id="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Metin kutusu 10"/>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13" name="Metin kutusu 12"/>
            <p:cNvSpPr txBox="1"/>
            <p:nvPr/>
          </p:nvSpPr>
          <p:spPr>
            <a:xfrm>
              <a:off x="2044489" y="3713378"/>
              <a:ext cx="4806878" cy="622691"/>
            </a:xfrm>
            <a:prstGeom prst="rect">
              <a:avLst/>
            </a:prstGeom>
            <a:noFill/>
          </p:spPr>
          <p:txBody>
            <a:bodyPr wrap="square" rtlCol="0">
              <a:spAutoFit/>
            </a:bodyPr>
            <a:lstStyle/>
            <a:p>
              <a:r>
                <a:rPr lang="tr-TR" sz="2800" b="1" dirty="0" smtClean="0">
                  <a:solidFill>
                    <a:schemeClr val="bg1"/>
                  </a:solidFill>
                  <a:latin typeface="+mn-lt"/>
                </a:rPr>
                <a:t>2.500 TL</a:t>
              </a:r>
            </a:p>
          </p:txBody>
        </p:sp>
        <p:sp>
          <p:nvSpPr>
            <p:cNvPr id="15" name="Metin kutusu 14"/>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sp>
        <p:nvSpPr>
          <p:cNvPr id="20" name="8 Metin kutusu"/>
          <p:cNvSpPr txBox="1"/>
          <p:nvPr/>
        </p:nvSpPr>
        <p:spPr>
          <a:xfrm>
            <a:off x="1115616"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3" name="Metin kutusu 2"/>
          <p:cNvSpPr txBox="1"/>
          <p:nvPr/>
        </p:nvSpPr>
        <p:spPr>
          <a:xfrm>
            <a:off x="323528" y="1484784"/>
            <a:ext cx="2088231" cy="707886"/>
          </a:xfrm>
          <a:prstGeom prst="rect">
            <a:avLst/>
          </a:prstGeom>
          <a:noFill/>
        </p:spPr>
        <p:txBody>
          <a:bodyPr wrap="square" rtlCol="0">
            <a:spAutoFit/>
          </a:bodyPr>
          <a:lstStyle/>
          <a:p>
            <a:pPr algn="ctr"/>
            <a:r>
              <a:rPr lang="tr-TR" sz="2000" b="1" dirty="0" smtClean="0">
                <a:latin typeface="Corbel" pitchFamily="34" charset="0"/>
              </a:rPr>
              <a:t>Tez Başına Ödenecek Ödül</a:t>
            </a:r>
            <a:endParaRPr lang="tr-TR" sz="2000" b="1" dirty="0">
              <a:latin typeface="Corbel" pitchFamily="34" charset="0"/>
            </a:endParaRPr>
          </a:p>
        </p:txBody>
      </p:sp>
      <p:grpSp>
        <p:nvGrpSpPr>
          <p:cNvPr id="14" name="Grup 13"/>
          <p:cNvGrpSpPr/>
          <p:nvPr/>
        </p:nvGrpSpPr>
        <p:grpSpPr>
          <a:xfrm>
            <a:off x="2555776" y="2329717"/>
            <a:ext cx="1839004" cy="2251411"/>
            <a:chOff x="1208074" y="2593501"/>
            <a:chExt cx="6126332" cy="3107921"/>
          </a:xfrm>
        </p:grpSpPr>
        <p:pic>
          <p:nvPicPr>
            <p:cNvPr id="1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7" name="Metin kutusu 16"/>
            <p:cNvSpPr txBox="1"/>
            <p:nvPr/>
          </p:nvSpPr>
          <p:spPr>
            <a:xfrm>
              <a:off x="2229284" y="2593501"/>
              <a:ext cx="4088368" cy="722270"/>
            </a:xfrm>
            <a:prstGeom prst="rect">
              <a:avLst/>
            </a:prstGeom>
            <a:noFill/>
          </p:spPr>
          <p:txBody>
            <a:bodyPr wrap="square" rtlCol="0">
              <a:spAutoFit/>
            </a:bodyPr>
            <a:lstStyle/>
            <a:p>
              <a:r>
                <a:rPr lang="tr-TR" sz="2800" b="1" dirty="0" smtClean="0">
                  <a:solidFill>
                    <a:schemeClr val="bg1"/>
                  </a:solidFill>
                  <a:latin typeface="+mn-lt"/>
                </a:rPr>
                <a:t>1.000TL</a:t>
              </a:r>
            </a:p>
          </p:txBody>
        </p:sp>
        <p:sp>
          <p:nvSpPr>
            <p:cNvPr id="18" name="Metin kutusu 1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  750 TL</a:t>
              </a:r>
            </a:p>
          </p:txBody>
        </p:sp>
        <p:sp>
          <p:nvSpPr>
            <p:cNvPr id="23" name="Metin kutusu 22"/>
            <p:cNvSpPr txBox="1"/>
            <p:nvPr/>
          </p:nvSpPr>
          <p:spPr>
            <a:xfrm>
              <a:off x="2694064" y="4821635"/>
              <a:ext cx="4640342" cy="722270"/>
            </a:xfrm>
            <a:prstGeom prst="rect">
              <a:avLst/>
            </a:prstGeom>
            <a:noFill/>
          </p:spPr>
          <p:txBody>
            <a:bodyPr wrap="square" rtlCol="0">
              <a:spAutoFit/>
            </a:bodyPr>
            <a:lstStyle/>
            <a:p>
              <a:r>
                <a:rPr lang="tr-TR" sz="2800" b="1" dirty="0" smtClean="0">
                  <a:solidFill>
                    <a:schemeClr val="bg1"/>
                  </a:solidFill>
                  <a:latin typeface="+mn-lt"/>
                </a:rPr>
                <a:t>500 TL</a:t>
              </a:r>
            </a:p>
          </p:txBody>
        </p:sp>
      </p:grpSp>
      <p:sp>
        <p:nvSpPr>
          <p:cNvPr id="24" name="Metin kutusu 23"/>
          <p:cNvSpPr txBox="1"/>
          <p:nvPr/>
        </p:nvSpPr>
        <p:spPr>
          <a:xfrm>
            <a:off x="2411760" y="1496978"/>
            <a:ext cx="1969037"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25" name="Grup 24"/>
          <p:cNvGrpSpPr/>
          <p:nvPr/>
        </p:nvGrpSpPr>
        <p:grpSpPr>
          <a:xfrm>
            <a:off x="284724" y="2349837"/>
            <a:ext cx="1996414" cy="2251411"/>
            <a:chOff x="1208074" y="2593501"/>
            <a:chExt cx="6126332" cy="3107921"/>
          </a:xfrm>
        </p:grpSpPr>
        <p:pic>
          <p:nvPicPr>
            <p:cNvPr id="2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7" name="Metin kutusu 26"/>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28" name="Metin kutusu 2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2.250 TL</a:t>
              </a:r>
            </a:p>
          </p:txBody>
        </p:sp>
        <p:sp>
          <p:nvSpPr>
            <p:cNvPr id="29" name="Metin kutusu 28"/>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grpSp>
        <p:nvGrpSpPr>
          <p:cNvPr id="32" name="Grup 31"/>
          <p:cNvGrpSpPr/>
          <p:nvPr/>
        </p:nvGrpSpPr>
        <p:grpSpPr>
          <a:xfrm>
            <a:off x="7232335" y="2276872"/>
            <a:ext cx="1804161" cy="2251412"/>
            <a:chOff x="1208074" y="2593500"/>
            <a:chExt cx="6381012" cy="3107922"/>
          </a:xfrm>
        </p:grpSpPr>
        <p:pic>
          <p:nvPicPr>
            <p:cNvPr id="33"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4" name="Metin kutusu 33"/>
            <p:cNvSpPr txBox="1"/>
            <p:nvPr/>
          </p:nvSpPr>
          <p:spPr>
            <a:xfrm>
              <a:off x="2229284" y="2593500"/>
              <a:ext cx="4370119" cy="637297"/>
            </a:xfrm>
            <a:prstGeom prst="rect">
              <a:avLst/>
            </a:prstGeom>
            <a:noFill/>
          </p:spPr>
          <p:txBody>
            <a:bodyPr wrap="square" rtlCol="0">
              <a:spAutoFit/>
            </a:bodyPr>
            <a:lstStyle/>
            <a:p>
              <a:r>
                <a:rPr lang="tr-TR" sz="2400" b="1" dirty="0" smtClean="0">
                  <a:solidFill>
                    <a:schemeClr val="bg1"/>
                  </a:solidFill>
                  <a:latin typeface="+mn-lt"/>
                </a:rPr>
                <a:t>3.000TL</a:t>
              </a:r>
              <a:endParaRPr lang="tr-TR" sz="2800" b="1" dirty="0" smtClean="0">
                <a:solidFill>
                  <a:schemeClr val="bg1"/>
                </a:solidFill>
                <a:latin typeface="+mn-lt"/>
              </a:endParaRPr>
            </a:p>
          </p:txBody>
        </p:sp>
        <p:sp>
          <p:nvSpPr>
            <p:cNvPr id="35" name="Metin kutusu 34"/>
            <p:cNvSpPr txBox="1"/>
            <p:nvPr/>
          </p:nvSpPr>
          <p:spPr>
            <a:xfrm>
              <a:off x="1945793" y="3745443"/>
              <a:ext cx="5643293" cy="637297"/>
            </a:xfrm>
            <a:prstGeom prst="rect">
              <a:avLst/>
            </a:prstGeom>
            <a:noFill/>
          </p:spPr>
          <p:txBody>
            <a:bodyPr wrap="square" rtlCol="0">
              <a:spAutoFit/>
            </a:bodyPr>
            <a:lstStyle/>
            <a:p>
              <a:r>
                <a:rPr lang="tr-TR" sz="2400" b="1" dirty="0" smtClean="0">
                  <a:solidFill>
                    <a:schemeClr val="bg1"/>
                  </a:solidFill>
                  <a:latin typeface="+mn-lt"/>
                </a:rPr>
                <a:t>  2</a:t>
              </a:r>
              <a:r>
                <a:rPr lang="en-US" sz="2400" b="1" dirty="0" smtClean="0">
                  <a:solidFill>
                    <a:schemeClr val="bg1"/>
                  </a:solidFill>
                  <a:latin typeface="+mn-lt"/>
                </a:rPr>
                <a:t>.</a:t>
              </a:r>
              <a:r>
                <a:rPr lang="tr-TR" sz="2400" b="1" dirty="0" smtClean="0">
                  <a:solidFill>
                    <a:schemeClr val="bg1"/>
                  </a:solidFill>
                  <a:latin typeface="+mn-lt"/>
                </a:rPr>
                <a:t>000 TL</a:t>
              </a:r>
            </a:p>
          </p:txBody>
        </p:sp>
        <p:sp>
          <p:nvSpPr>
            <p:cNvPr id="36" name="Metin kutusu 35"/>
            <p:cNvSpPr txBox="1"/>
            <p:nvPr/>
          </p:nvSpPr>
          <p:spPr>
            <a:xfrm>
              <a:off x="2240804" y="4879751"/>
              <a:ext cx="4640343" cy="637297"/>
            </a:xfrm>
            <a:prstGeom prst="rect">
              <a:avLst/>
            </a:prstGeom>
            <a:noFill/>
          </p:spPr>
          <p:txBody>
            <a:bodyPr wrap="square" rtlCol="0">
              <a:spAutoFit/>
            </a:bodyPr>
            <a:lstStyle/>
            <a:p>
              <a:r>
                <a:rPr lang="tr-TR" sz="2400" b="1" dirty="0" smtClean="0">
                  <a:solidFill>
                    <a:schemeClr val="bg1"/>
                  </a:solidFill>
                  <a:latin typeface="+mn-lt"/>
                </a:rPr>
                <a:t>1.500 TL</a:t>
              </a:r>
            </a:p>
          </p:txBody>
        </p:sp>
      </p:grpSp>
      <p:sp>
        <p:nvSpPr>
          <p:cNvPr id="37" name="Metin kutusu 36"/>
          <p:cNvSpPr txBox="1"/>
          <p:nvPr/>
        </p:nvSpPr>
        <p:spPr>
          <a:xfrm>
            <a:off x="7147677" y="1464664"/>
            <a:ext cx="2088231"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38" name="Grup 37"/>
          <p:cNvGrpSpPr/>
          <p:nvPr/>
        </p:nvGrpSpPr>
        <p:grpSpPr>
          <a:xfrm>
            <a:off x="5023858" y="2369960"/>
            <a:ext cx="2068422" cy="2211169"/>
            <a:chOff x="1208074" y="2649053"/>
            <a:chExt cx="6347301" cy="3052369"/>
          </a:xfrm>
        </p:grpSpPr>
        <p:pic>
          <p:nvPicPr>
            <p:cNvPr id="3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0" name="Metin kutusu 39"/>
            <p:cNvSpPr txBox="1"/>
            <p:nvPr/>
          </p:nvSpPr>
          <p:spPr>
            <a:xfrm>
              <a:off x="2306559" y="2678472"/>
              <a:ext cx="5248816" cy="637297"/>
            </a:xfrm>
            <a:prstGeom prst="rect">
              <a:avLst/>
            </a:prstGeom>
            <a:noFill/>
          </p:spPr>
          <p:txBody>
            <a:bodyPr wrap="square" rtlCol="0">
              <a:spAutoFit/>
            </a:bodyPr>
            <a:lstStyle/>
            <a:p>
              <a:r>
                <a:rPr lang="tr-TR" sz="2400" b="1" dirty="0" smtClean="0">
                  <a:solidFill>
                    <a:schemeClr val="bg1"/>
                  </a:solidFill>
                  <a:latin typeface="+mn-lt"/>
                </a:rPr>
                <a:t>10.000TL</a:t>
              </a:r>
            </a:p>
          </p:txBody>
        </p:sp>
        <p:sp>
          <p:nvSpPr>
            <p:cNvPr id="41" name="Metin kutusu 40"/>
            <p:cNvSpPr txBox="1"/>
            <p:nvPr/>
          </p:nvSpPr>
          <p:spPr>
            <a:xfrm>
              <a:off x="2085590" y="3686924"/>
              <a:ext cx="4806878" cy="722270"/>
            </a:xfrm>
            <a:prstGeom prst="rect">
              <a:avLst/>
            </a:prstGeom>
            <a:noFill/>
          </p:spPr>
          <p:txBody>
            <a:bodyPr wrap="square" rtlCol="0">
              <a:spAutoFit/>
            </a:bodyPr>
            <a:lstStyle/>
            <a:p>
              <a:r>
                <a:rPr lang="tr-TR" sz="2800" b="1" dirty="0" smtClean="0">
                  <a:solidFill>
                    <a:schemeClr val="bg1"/>
                  </a:solidFill>
                  <a:latin typeface="+mn-lt"/>
                </a:rPr>
                <a:t>7.500 TL</a:t>
              </a:r>
            </a:p>
          </p:txBody>
        </p:sp>
        <p:sp>
          <p:nvSpPr>
            <p:cNvPr id="42" name="Metin kutusu 41"/>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5.000 TL</a:t>
              </a:r>
            </a:p>
          </p:txBody>
        </p:sp>
      </p:grpSp>
      <p:sp>
        <p:nvSpPr>
          <p:cNvPr id="43" name="8 Metin kutusu"/>
          <p:cNvSpPr txBox="1"/>
          <p:nvPr/>
        </p:nvSpPr>
        <p:spPr>
          <a:xfrm>
            <a:off x="5847083"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Final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44" name="Metin kutusu 43"/>
          <p:cNvSpPr txBox="1"/>
          <p:nvPr/>
        </p:nvSpPr>
        <p:spPr>
          <a:xfrm>
            <a:off x="4868242" y="1484784"/>
            <a:ext cx="2088231" cy="707886"/>
          </a:xfrm>
          <a:prstGeom prst="rect">
            <a:avLst/>
          </a:prstGeom>
          <a:noFill/>
        </p:spPr>
        <p:txBody>
          <a:bodyPr wrap="square" rtlCol="0">
            <a:spAutoFit/>
          </a:bodyPr>
          <a:lstStyle/>
          <a:p>
            <a:pPr algn="ctr"/>
            <a:r>
              <a:rPr lang="tr-TR" sz="2000" b="1" dirty="0" smtClean="0">
                <a:latin typeface="Corbel" pitchFamily="34" charset="0"/>
              </a:rPr>
              <a:t>Tez Başına Ödenecek Ödül</a:t>
            </a:r>
            <a:endParaRPr lang="tr-TR" sz="2000" b="1" dirty="0">
              <a:latin typeface="Corbel" pitchFamily="34" charset="0"/>
            </a:endParaRPr>
          </a:p>
        </p:txBody>
      </p:sp>
      <p:sp>
        <p:nvSpPr>
          <p:cNvPr id="4" name="Metin kutusu 3"/>
          <p:cNvSpPr txBox="1"/>
          <p:nvPr/>
        </p:nvSpPr>
        <p:spPr>
          <a:xfrm>
            <a:off x="193392" y="4869160"/>
            <a:ext cx="8843104" cy="1815882"/>
          </a:xfrm>
          <a:prstGeom prst="rect">
            <a:avLst/>
          </a:prstGeom>
          <a:noFill/>
        </p:spPr>
        <p:txBody>
          <a:bodyPr wrap="square" rtlCol="0">
            <a:spAutoFit/>
          </a:bodyPr>
          <a:lstStyle/>
          <a:p>
            <a:pPr algn="just"/>
            <a:r>
              <a:rPr lang="tr-TR" sz="1400" dirty="0"/>
              <a:t>Her kategoride derece alan tezler için tez başına </a:t>
            </a:r>
            <a:r>
              <a:rPr lang="tr-TR" sz="1400" dirty="0" smtClean="0"/>
              <a:t>yukarıda </a:t>
            </a:r>
            <a:r>
              <a:rPr lang="tr-TR" sz="1400" dirty="0"/>
              <a:t>belirtilen miktarda ödül ödemesi yapılır. Tez başına verilecek ödül miktarı, başvuru formunda adı geçen öğrenciler arasında eşit miktarda dağıtılır. </a:t>
            </a:r>
            <a:endParaRPr lang="tr-TR" sz="1400" dirty="0" smtClean="0"/>
          </a:p>
          <a:p>
            <a:pPr algn="just"/>
            <a:endParaRPr lang="tr-TR" sz="1400" dirty="0"/>
          </a:p>
          <a:p>
            <a:pPr algn="just"/>
            <a:r>
              <a:rPr lang="tr-TR" sz="1400" dirty="0"/>
              <a:t>Tezde yer alan akademik ve özel sektör danışmanlarına </a:t>
            </a:r>
            <a:r>
              <a:rPr lang="tr-TR" sz="1400" dirty="0" smtClean="0"/>
              <a:t>yukarıda </a:t>
            </a:r>
            <a:r>
              <a:rPr lang="tr-TR" sz="1400" dirty="0"/>
              <a:t>belirtilen miktarlarda </a:t>
            </a:r>
            <a:r>
              <a:rPr lang="tr-TR" sz="1400" dirty="0" smtClean="0"/>
              <a:t>danışman başına </a:t>
            </a:r>
            <a:r>
              <a:rPr lang="tr-TR" sz="1400" dirty="0"/>
              <a:t>ödül ödenir. </a:t>
            </a:r>
            <a:r>
              <a:rPr lang="tr-TR" sz="1400" u="sng" dirty="0"/>
              <a:t>Birden çok tezde danışmanlık yapılması durumunda sadece birisi için </a:t>
            </a:r>
            <a:r>
              <a:rPr lang="tr-TR" sz="1400" u="sng" dirty="0" smtClean="0"/>
              <a:t>ödül ödenir.</a:t>
            </a:r>
          </a:p>
          <a:p>
            <a:pPr algn="just"/>
            <a:endParaRPr lang="tr-TR" sz="1400" dirty="0"/>
          </a:p>
          <a:p>
            <a:pPr algn="just"/>
            <a:r>
              <a:rPr lang="tr-TR" sz="1400" u="sng" dirty="0" smtClean="0"/>
              <a:t>Jüri</a:t>
            </a:r>
            <a:r>
              <a:rPr lang="tr-TR" sz="1400" u="sng" dirty="0"/>
              <a:t>, derece almaya layık proje bulunmadığına kanaat ederse derece/ödül verilmeyebilir</a:t>
            </a:r>
            <a:r>
              <a:rPr lang="tr-TR" sz="1400" u="sng" dirty="0" smtClean="0"/>
              <a:t>.</a:t>
            </a:r>
          </a:p>
          <a:p>
            <a:endParaRPr lang="tr-TR" sz="1400" dirty="0">
              <a:latin typeface="Corbel" pitchFamily="34" charset="0"/>
            </a:endParaRPr>
          </a:p>
        </p:txBody>
      </p:sp>
    </p:spTree>
    <p:extLst>
      <p:ext uri="{BB962C8B-B14F-4D97-AF65-F5344CB8AC3E}">
        <p14:creationId xmlns="" xmlns:p14="http://schemas.microsoft.com/office/powerpoint/2010/main" val="2128602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36512" y="44624"/>
            <a:ext cx="8682930" cy="706438"/>
          </a:xfrm>
        </p:spPr>
        <p:txBody>
          <a:bodyPr>
            <a:noAutofit/>
          </a:bodyPr>
          <a:lstStyle/>
          <a:p>
            <a:pPr lvl="0"/>
            <a:r>
              <a:rPr lang="tr-TR" sz="2300" dirty="0">
                <a:latin typeface="Arial" pitchFamily="34" charset="0"/>
                <a:cs typeface="Arial" pitchFamily="34" charset="0"/>
              </a:rPr>
              <a:t>2241-Özel Sektöre Yönelik Lisans Bitirme Tezleri Yarışması</a:t>
            </a:r>
          </a:p>
        </p:txBody>
      </p:sp>
      <p:sp>
        <p:nvSpPr>
          <p:cNvPr id="20" name="8 Metin kutusu"/>
          <p:cNvSpPr txBox="1"/>
          <p:nvPr/>
        </p:nvSpPr>
        <p:spPr>
          <a:xfrm>
            <a:off x="302965" y="935136"/>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Takvimi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5" name="Dikdörtgen 4"/>
          <p:cNvSpPr/>
          <p:nvPr/>
        </p:nvSpPr>
        <p:spPr>
          <a:xfrm>
            <a:off x="395536" y="1669008"/>
            <a:ext cx="8640960" cy="4493538"/>
          </a:xfrm>
          <a:prstGeom prst="rect">
            <a:avLst/>
          </a:prstGeom>
        </p:spPr>
        <p:txBody>
          <a:bodyPr wrap="square">
            <a:spAutoFit/>
          </a:bodyPr>
          <a:lstStyle/>
          <a:p>
            <a:r>
              <a:rPr lang="tr-TR" sz="1600" b="1" dirty="0">
                <a:solidFill>
                  <a:schemeClr val="accent2"/>
                </a:solidFill>
              </a:rPr>
              <a:t>Başvuru </a:t>
            </a:r>
            <a:r>
              <a:rPr lang="tr-TR" sz="1600" b="1" dirty="0" smtClean="0">
                <a:solidFill>
                  <a:schemeClr val="accent2"/>
                </a:solidFill>
              </a:rPr>
              <a:t>Tarihleri 			</a:t>
            </a:r>
            <a:r>
              <a:rPr lang="tr-TR" sz="1600" dirty="0" smtClean="0"/>
              <a:t>7 </a:t>
            </a:r>
            <a:r>
              <a:rPr lang="tr-TR" sz="1600" dirty="0"/>
              <a:t>- 25 Mayıs 2018 </a:t>
            </a:r>
            <a:endParaRPr lang="tr-TR" sz="1600" dirty="0" smtClean="0"/>
          </a:p>
          <a:p>
            <a:r>
              <a:rPr lang="tr-TR" sz="1600" dirty="0"/>
              <a:t>	</a:t>
            </a:r>
            <a:r>
              <a:rPr lang="tr-TR" sz="1600" dirty="0" smtClean="0"/>
              <a:t>			</a:t>
            </a:r>
            <a:r>
              <a:rPr lang="tr-TR" sz="1400" dirty="0" smtClean="0"/>
              <a:t>(</a:t>
            </a:r>
            <a:r>
              <a:rPr lang="tr-TR" sz="1400" dirty="0"/>
              <a:t>Başvuruların son </a:t>
            </a:r>
            <a:r>
              <a:rPr lang="tr-TR" sz="1400" dirty="0" smtClean="0"/>
              <a:t>gününde sistem </a:t>
            </a:r>
            <a:r>
              <a:rPr lang="tr-TR" sz="1400" dirty="0"/>
              <a:t>17.30’da </a:t>
            </a:r>
            <a:r>
              <a:rPr lang="tr-TR" sz="1400" dirty="0" smtClean="0"/>
              <a:t>kapanacaktır</a:t>
            </a:r>
            <a:r>
              <a:rPr lang="tr-TR" sz="1400" dirty="0"/>
              <a:t>.) </a:t>
            </a:r>
            <a:endParaRPr lang="tr-TR" sz="1400" dirty="0" smtClean="0"/>
          </a:p>
          <a:p>
            <a:endParaRPr lang="tr-TR" sz="1600" dirty="0"/>
          </a:p>
          <a:p>
            <a:r>
              <a:rPr lang="tr-TR" sz="1600" b="1" dirty="0" smtClean="0">
                <a:solidFill>
                  <a:schemeClr val="accent2"/>
                </a:solidFill>
              </a:rPr>
              <a:t>Birinci </a:t>
            </a:r>
            <a:r>
              <a:rPr lang="tr-TR" sz="1600" b="1" dirty="0">
                <a:solidFill>
                  <a:schemeClr val="accent2"/>
                </a:solidFill>
              </a:rPr>
              <a:t>Aşama Değerlendirmesi </a:t>
            </a:r>
            <a:r>
              <a:rPr lang="tr-TR" sz="1600" b="1" dirty="0" smtClean="0">
                <a:solidFill>
                  <a:schemeClr val="accent2"/>
                </a:solidFill>
              </a:rPr>
              <a:t>   	</a:t>
            </a:r>
            <a:r>
              <a:rPr lang="tr-TR" sz="1600" dirty="0" smtClean="0"/>
              <a:t>13 </a:t>
            </a:r>
            <a:r>
              <a:rPr lang="tr-TR" sz="1600" dirty="0"/>
              <a:t>Haziran 2018</a:t>
            </a:r>
          </a:p>
          <a:p>
            <a:r>
              <a:rPr lang="tr-TR" sz="1600" b="1" dirty="0" smtClean="0">
                <a:solidFill>
                  <a:schemeClr val="accent2"/>
                </a:solidFill>
              </a:rPr>
              <a:t>(</a:t>
            </a:r>
            <a:r>
              <a:rPr lang="tr-TR" sz="1600" b="1" dirty="0">
                <a:solidFill>
                  <a:schemeClr val="accent2"/>
                </a:solidFill>
              </a:rPr>
              <a:t>Ön İnceleme) </a:t>
            </a:r>
            <a:r>
              <a:rPr lang="tr-TR" sz="1600" b="1" dirty="0" smtClean="0">
                <a:solidFill>
                  <a:schemeClr val="accent2"/>
                </a:solidFill>
              </a:rPr>
              <a:t>Sonuçlarının </a:t>
            </a:r>
          </a:p>
          <a:p>
            <a:r>
              <a:rPr lang="tr-TR" sz="1600" b="1" dirty="0" smtClean="0">
                <a:solidFill>
                  <a:schemeClr val="accent2"/>
                </a:solidFill>
              </a:rPr>
              <a:t>Açıklanacağı Tarih</a:t>
            </a:r>
          </a:p>
          <a:p>
            <a:endParaRPr lang="tr-TR" sz="900" dirty="0"/>
          </a:p>
          <a:p>
            <a:r>
              <a:rPr lang="tr-TR" sz="1600" dirty="0" smtClean="0"/>
              <a:t>		</a:t>
            </a:r>
            <a:endParaRPr lang="tr-TR" sz="1600" dirty="0"/>
          </a:p>
          <a:p>
            <a:r>
              <a:rPr lang="tr-TR" sz="1600" b="1" dirty="0" smtClean="0">
                <a:solidFill>
                  <a:schemeClr val="accent2"/>
                </a:solidFill>
              </a:rPr>
              <a:t>İkinci </a:t>
            </a:r>
            <a:r>
              <a:rPr lang="tr-TR" sz="1600" b="1" dirty="0">
                <a:solidFill>
                  <a:schemeClr val="accent2"/>
                </a:solidFill>
              </a:rPr>
              <a:t>Aşama </a:t>
            </a:r>
            <a:r>
              <a:rPr lang="tr-TR" sz="1600" b="1" dirty="0" smtClean="0">
                <a:solidFill>
                  <a:schemeClr val="accent2"/>
                </a:solidFill>
              </a:rPr>
              <a:t>Değerlendirmesi	</a:t>
            </a:r>
            <a:r>
              <a:rPr lang="tr-TR" sz="1600" dirty="0"/>
              <a:t>3 Eylül 2018 </a:t>
            </a:r>
          </a:p>
          <a:p>
            <a:r>
              <a:rPr lang="tr-TR" sz="1600" b="1" dirty="0" smtClean="0">
                <a:solidFill>
                  <a:schemeClr val="accent2"/>
                </a:solidFill>
              </a:rPr>
              <a:t>Sonuçlarının </a:t>
            </a:r>
            <a:r>
              <a:rPr lang="tr-TR" sz="1600" b="1" dirty="0">
                <a:solidFill>
                  <a:schemeClr val="accent2"/>
                </a:solidFill>
              </a:rPr>
              <a:t>Açıklanacağı </a:t>
            </a:r>
            <a:r>
              <a:rPr lang="tr-TR" sz="1600" b="1" dirty="0" smtClean="0">
                <a:solidFill>
                  <a:schemeClr val="accent2"/>
                </a:solidFill>
              </a:rPr>
              <a:t>Tarih</a:t>
            </a:r>
            <a:endParaRPr lang="tr-TR" sz="1600" b="1" dirty="0" smtClean="0"/>
          </a:p>
          <a:p>
            <a:endParaRPr lang="tr-TR" sz="1100" dirty="0"/>
          </a:p>
          <a:p>
            <a:r>
              <a:rPr lang="tr-TR" sz="1600" dirty="0" smtClean="0"/>
              <a:t> 		</a:t>
            </a:r>
            <a:endParaRPr lang="tr-TR" sz="1600" dirty="0"/>
          </a:p>
          <a:p>
            <a:r>
              <a:rPr lang="tr-TR" sz="1600" b="1" dirty="0" smtClean="0">
                <a:solidFill>
                  <a:schemeClr val="accent2"/>
                </a:solidFill>
              </a:rPr>
              <a:t>Üçüncü </a:t>
            </a:r>
            <a:r>
              <a:rPr lang="tr-TR" sz="1600" b="1" dirty="0">
                <a:solidFill>
                  <a:schemeClr val="accent2"/>
                </a:solidFill>
              </a:rPr>
              <a:t>Aşama Değerlendirmesi </a:t>
            </a:r>
            <a:r>
              <a:rPr lang="tr-TR" sz="1600" b="1" dirty="0" smtClean="0">
                <a:solidFill>
                  <a:schemeClr val="accent2"/>
                </a:solidFill>
              </a:rPr>
              <a:t>   	</a:t>
            </a:r>
            <a:r>
              <a:rPr lang="tr-TR" sz="1600" dirty="0" smtClean="0"/>
              <a:t>Ekim </a:t>
            </a:r>
            <a:r>
              <a:rPr lang="tr-TR" sz="1600" dirty="0"/>
              <a:t>2018 </a:t>
            </a:r>
            <a:endParaRPr lang="tr-TR" sz="1600" dirty="0" smtClean="0"/>
          </a:p>
          <a:p>
            <a:r>
              <a:rPr lang="tr-TR" sz="1600" b="1" dirty="0" smtClean="0">
                <a:solidFill>
                  <a:schemeClr val="accent2"/>
                </a:solidFill>
              </a:rPr>
              <a:t>(</a:t>
            </a:r>
            <a:r>
              <a:rPr lang="tr-TR" sz="1600" b="1" dirty="0">
                <a:solidFill>
                  <a:schemeClr val="accent2"/>
                </a:solidFill>
              </a:rPr>
              <a:t>Bölge Sergileri</a:t>
            </a:r>
            <a:r>
              <a:rPr lang="tr-TR" sz="1600" b="1" dirty="0" smtClean="0">
                <a:solidFill>
                  <a:schemeClr val="accent2"/>
                </a:solidFill>
              </a:rPr>
              <a:t>)</a:t>
            </a:r>
            <a:r>
              <a:rPr lang="tr-TR" sz="1600" dirty="0"/>
              <a:t> </a:t>
            </a:r>
            <a:r>
              <a:rPr lang="tr-TR" sz="1600" dirty="0" smtClean="0"/>
              <a:t>			(</a:t>
            </a:r>
            <a:r>
              <a:rPr lang="tr-TR" sz="1600" dirty="0"/>
              <a:t>Tarihleri daha sonra ilan edilecektir.)</a:t>
            </a:r>
            <a:endParaRPr lang="tr-TR" sz="1600" b="1" dirty="0">
              <a:solidFill>
                <a:schemeClr val="accent2"/>
              </a:solidFill>
            </a:endParaRPr>
          </a:p>
          <a:p>
            <a:endParaRPr lang="tr-TR" sz="1050" b="1" dirty="0">
              <a:solidFill>
                <a:schemeClr val="accent2"/>
              </a:solidFill>
            </a:endParaRPr>
          </a:p>
          <a:p>
            <a:r>
              <a:rPr lang="tr-TR" sz="1600" dirty="0" smtClean="0"/>
              <a:t>	</a:t>
            </a:r>
          </a:p>
          <a:p>
            <a:endParaRPr lang="tr-TR" sz="1000" dirty="0"/>
          </a:p>
          <a:p>
            <a:r>
              <a:rPr lang="tr-TR" sz="1600" b="1" dirty="0" smtClean="0">
                <a:solidFill>
                  <a:schemeClr val="accent2"/>
                </a:solidFill>
              </a:rPr>
              <a:t>Final Sergisi			</a:t>
            </a:r>
            <a:r>
              <a:rPr lang="tr-TR" sz="1600" dirty="0" smtClean="0"/>
              <a:t>Kasım </a:t>
            </a:r>
            <a:r>
              <a:rPr lang="tr-TR" sz="1600" dirty="0"/>
              <a:t>/ Aralık 2018 </a:t>
            </a:r>
            <a:endParaRPr lang="tr-TR" sz="1600" dirty="0" smtClean="0"/>
          </a:p>
          <a:p>
            <a:r>
              <a:rPr lang="tr-TR" sz="1600" dirty="0"/>
              <a:t>	</a:t>
            </a:r>
            <a:r>
              <a:rPr lang="tr-TR" sz="1600" dirty="0" smtClean="0"/>
              <a:t>			</a:t>
            </a:r>
            <a:r>
              <a:rPr lang="tr-TR" sz="1400" dirty="0" smtClean="0"/>
              <a:t>(</a:t>
            </a:r>
            <a:r>
              <a:rPr lang="tr-TR" sz="1400" dirty="0"/>
              <a:t>Tarihleri daha sonra ilan edilecektir.)</a:t>
            </a:r>
          </a:p>
        </p:txBody>
      </p:sp>
    </p:spTree>
    <p:extLst>
      <p:ext uri="{BB962C8B-B14F-4D97-AF65-F5344CB8AC3E}">
        <p14:creationId xmlns="" xmlns:p14="http://schemas.microsoft.com/office/powerpoint/2010/main" val="3075713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a:xfrm>
            <a:off x="-108520" y="44624"/>
            <a:ext cx="8431410" cy="706438"/>
          </a:xfrm>
        </p:spPr>
        <p:txBody>
          <a:bodyPr>
            <a:noAutofit/>
          </a:bodyPr>
          <a:lstStyle/>
          <a:p>
            <a:pPr lvl="0"/>
            <a:r>
              <a:rPr lang="tr-TR" sz="2300" dirty="0">
                <a:latin typeface="Arial" pitchFamily="34" charset="0"/>
                <a:cs typeface="Arial" pitchFamily="34" charset="0"/>
              </a:rPr>
              <a:t>2241-Özel Sektöre Yönelik Lisans Bitirme Tezleri Yarışması</a:t>
            </a:r>
          </a:p>
        </p:txBody>
      </p:sp>
      <p:sp>
        <p:nvSpPr>
          <p:cNvPr id="20" name="8 Metin kutusu"/>
          <p:cNvSpPr txBox="1"/>
          <p:nvPr/>
        </p:nvSpPr>
        <p:spPr>
          <a:xfrm>
            <a:off x="302965" y="935136"/>
            <a:ext cx="606923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Koordinatörlükleri ve Bağlı İller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graphicFrame>
        <p:nvGraphicFramePr>
          <p:cNvPr id="6" name="Tablo 5"/>
          <p:cNvGraphicFramePr>
            <a:graphicFrameLocks noGrp="1"/>
          </p:cNvGraphicFramePr>
          <p:nvPr>
            <p:extLst>
              <p:ext uri="{D42A27DB-BD31-4B8C-83A1-F6EECF244321}">
                <p14:modId xmlns="" xmlns:p14="http://schemas.microsoft.com/office/powerpoint/2010/main" val="1687503637"/>
              </p:ext>
            </p:extLst>
          </p:nvPr>
        </p:nvGraphicFramePr>
        <p:xfrm>
          <a:off x="683566" y="1556792"/>
          <a:ext cx="7704860" cy="4615360"/>
        </p:xfrm>
        <a:graphic>
          <a:graphicData uri="http://schemas.openxmlformats.org/drawingml/2006/table">
            <a:tbl>
              <a:tblPr firstRow="1" firstCol="1" bandRow="1"/>
              <a:tblGrid>
                <a:gridCol w="1926215"/>
                <a:gridCol w="1926215"/>
                <a:gridCol w="1926215"/>
                <a:gridCol w="1926215"/>
              </a:tblGrid>
              <a:tr h="1670992">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 G.ANTEP, HATAY,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K.K.T.C, K.MARAŞ, KİLİS, MERSİN, OSMANİYE</a:t>
                      </a:r>
                      <a:br>
                        <a:rPr lang="tr-TR" sz="1100" dirty="0">
                          <a:solidFill>
                            <a:srgbClr val="000000"/>
                          </a:solidFill>
                          <a:effectLst/>
                          <a:latin typeface="Calibri"/>
                          <a:ea typeface="Calibri"/>
                          <a:cs typeface="Arial"/>
                        </a:rPr>
                      </a:b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  BARTIN,  BOLU, ÇANKIRI, ÇORUM, KARABÜK, KIRIKKALE, ZONGULDAK</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BURSA</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BALIKESİR, BİLECİK, BURSA, ÇANAKKALE, ESKİŞEHİR, KÜTAHYA, YALOVA</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ERZURUM</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ARDAHAN, ARTVİN, BAYBURT, ERZİNCAN, ERZURUM, GÜMÜŞHANE, IĞDIR, KARS, RİZE, TRABZON</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3174">
                <a:tc>
                  <a:txBody>
                    <a:bodyPr/>
                    <a:lstStyle/>
                    <a:p>
                      <a:pPr>
                        <a:lnSpc>
                          <a:spcPct val="115000"/>
                        </a:lnSpc>
                        <a:spcAft>
                          <a:spcPts val="10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İSTANBUL ASYA</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DÜZCE, İSTANBUL ASYA YAKASI, KOCAELİ, SAKARYA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İSTANBUL AVRUPA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EDİRNE, İSTANBUL AVRUPA YAKASI, TEKİRDAĞ, KIRKLARELİ</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İZMİR</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AYDIN, DENİZLİ, İZMİR, MANİSA,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MUĞLA, UŞAK</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KAYSERİ</a:t>
                      </a:r>
                      <a:br>
                        <a:rPr lang="tr-TR" sz="1100">
                          <a:effectLst/>
                          <a:latin typeface="Calibri"/>
                          <a:ea typeface="Calibri"/>
                          <a:cs typeface="Arial"/>
                        </a:rPr>
                      </a:br>
                      <a:r>
                        <a:rPr lang="tr-TR" sz="1100" b="1">
                          <a:effectLst/>
                          <a:latin typeface="Calibri"/>
                          <a:ea typeface="Calibri"/>
                          <a:cs typeface="Arial"/>
                        </a:rPr>
                        <a:t/>
                      </a:r>
                      <a:br>
                        <a:rPr lang="tr-TR" sz="1100" b="1">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AKSARAY, KAYSERİ,  KIRŞEHİR, NEVŞEHİR,  NİĞDE, SİVAS, YOZGAT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23174">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KONYA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AFYON, ANTALYA, BURDUR, ISPARTA, KARAMAN, KONYA</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ADIYAMAN,   BİNGÖL,</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DİYARBAKIR, ELAZIĞ,  TUNCELİ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 MARDİN, ŞANLIURFA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SAMSUN</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AMASYA, GİRESUN, KASTAMONU, ORDU, SAMSUN,  SİNOP, TOKAT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VAN</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AĞRI, BATMAN, BİTLİS, HAKKÂRİ, MUŞ, SİİRT, ŞIRNAK, VAN</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3558702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250825" y="5157192"/>
            <a:ext cx="8642350" cy="800100"/>
          </a:xfrm>
        </p:spPr>
        <p:txBody>
          <a:bodyPr rtlCol="0">
            <a:noAutofit/>
          </a:bodyPr>
          <a:lstStyle/>
          <a:p>
            <a:pPr eaLnBrk="1" fontAlgn="auto" hangingPunct="1">
              <a:lnSpc>
                <a:spcPct val="90000"/>
              </a:lnSpc>
              <a:spcAft>
                <a:spcPts val="0"/>
              </a:spcAft>
              <a:defRPr/>
            </a:pPr>
            <a:r>
              <a:rPr lang="tr-TR" sz="5400" b="1" dirty="0" smtClean="0">
                <a:solidFill>
                  <a:schemeClr val="accent2">
                    <a:lumMod val="50000"/>
                  </a:schemeClr>
                </a:solidFill>
                <a:latin typeface="Arial" pitchFamily="34" charset="0"/>
                <a:ea typeface="+mj-ea"/>
                <a:cs typeface="Arial" pitchFamily="34" charset="0"/>
              </a:rPr>
              <a:t>TEŞEKKÜRLER</a:t>
            </a:r>
          </a:p>
        </p:txBody>
      </p:sp>
      <p:sp>
        <p:nvSpPr>
          <p:cNvPr id="50179" name="4 Metin kutusu"/>
          <p:cNvSpPr txBox="1">
            <a:spLocks noChangeArrowheads="1"/>
          </p:cNvSpPr>
          <p:nvPr/>
        </p:nvSpPr>
        <p:spPr bwMode="auto">
          <a:xfrm>
            <a:off x="467420" y="1628800"/>
            <a:ext cx="7921004" cy="3185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2800">
                <a:solidFill>
                  <a:schemeClr val="tx1"/>
                </a:solidFill>
                <a:latin typeface="Corbel" pitchFamily="34" charset="0"/>
              </a:defRPr>
            </a:lvl1pPr>
            <a:lvl2pPr marL="742950" indent="-285750" eaLnBrk="0" hangingPunct="0">
              <a:spcBef>
                <a:spcPct val="20000"/>
              </a:spcBef>
              <a:buFont typeface="Arial" pitchFamily="34" charset="0"/>
              <a:buChar char="–"/>
              <a:defRPr sz="2400">
                <a:solidFill>
                  <a:schemeClr val="tx1"/>
                </a:solidFill>
                <a:latin typeface="Corbel" pitchFamily="34" charset="0"/>
              </a:defRPr>
            </a:lvl2pPr>
            <a:lvl3pPr marL="1143000" indent="-228600" eaLnBrk="0" hangingPunct="0">
              <a:spcBef>
                <a:spcPct val="20000"/>
              </a:spcBef>
              <a:buFont typeface="Arial" pitchFamily="34" charset="0"/>
              <a:buChar char="•"/>
              <a:defRPr sz="2000">
                <a:solidFill>
                  <a:schemeClr val="tx1"/>
                </a:solidFill>
                <a:latin typeface="Corbel" pitchFamily="34" charset="0"/>
              </a:defRPr>
            </a:lvl3pPr>
            <a:lvl4pPr marL="1600200" indent="-228600" eaLnBrk="0" hangingPunct="0">
              <a:spcBef>
                <a:spcPct val="20000"/>
              </a:spcBef>
              <a:buFont typeface="Arial" pitchFamily="34" charset="0"/>
              <a:buChar char="–"/>
              <a:defRPr>
                <a:solidFill>
                  <a:schemeClr val="tx1"/>
                </a:solidFill>
                <a:latin typeface="Corbel" pitchFamily="34" charset="0"/>
              </a:defRPr>
            </a:lvl4pPr>
            <a:lvl5pPr marL="2057400" indent="-228600" eaLnBrk="0" hangingPunct="0">
              <a:spcBef>
                <a:spcPct val="20000"/>
              </a:spcBef>
              <a:buFont typeface="Arial" pitchFamily="34" charset="0"/>
              <a:buChar char="»"/>
              <a:defRPr>
                <a:solidFill>
                  <a:schemeClr val="tx1"/>
                </a:solidFill>
                <a:latin typeface="Corbel" pitchFamily="34" charset="0"/>
              </a:defRPr>
            </a:lvl5pPr>
            <a:lvl6pPr marL="2514600" indent="-228600" eaLnBrk="0" fontAlgn="base" hangingPunct="0">
              <a:spcBef>
                <a:spcPct val="20000"/>
              </a:spcBef>
              <a:spcAft>
                <a:spcPct val="0"/>
              </a:spcAft>
              <a:buFont typeface="Arial" pitchFamily="34" charset="0"/>
              <a:buChar char="»"/>
              <a:defRPr>
                <a:solidFill>
                  <a:schemeClr val="tx1"/>
                </a:solidFill>
                <a:latin typeface="Corbel" pitchFamily="34" charset="0"/>
              </a:defRPr>
            </a:lvl6pPr>
            <a:lvl7pPr marL="2971800" indent="-228600" eaLnBrk="0" fontAlgn="base" hangingPunct="0">
              <a:spcBef>
                <a:spcPct val="20000"/>
              </a:spcBef>
              <a:spcAft>
                <a:spcPct val="0"/>
              </a:spcAft>
              <a:buFont typeface="Arial" pitchFamily="34" charset="0"/>
              <a:buChar char="»"/>
              <a:defRPr>
                <a:solidFill>
                  <a:schemeClr val="tx1"/>
                </a:solidFill>
                <a:latin typeface="Corbel" pitchFamily="34" charset="0"/>
              </a:defRPr>
            </a:lvl7pPr>
            <a:lvl8pPr marL="3429000" indent="-228600" eaLnBrk="0" fontAlgn="base" hangingPunct="0">
              <a:spcBef>
                <a:spcPct val="20000"/>
              </a:spcBef>
              <a:spcAft>
                <a:spcPct val="0"/>
              </a:spcAft>
              <a:buFont typeface="Arial" pitchFamily="34" charset="0"/>
              <a:buChar char="»"/>
              <a:defRPr>
                <a:solidFill>
                  <a:schemeClr val="tx1"/>
                </a:solidFill>
                <a:latin typeface="Corbel" pitchFamily="34" charset="0"/>
              </a:defRPr>
            </a:lvl8pPr>
            <a:lvl9pPr marL="3886200" indent="-228600" eaLnBrk="0" fontAlgn="base" hangingPunct="0">
              <a:spcBef>
                <a:spcPct val="20000"/>
              </a:spcBef>
              <a:spcAft>
                <a:spcPct val="0"/>
              </a:spcAft>
              <a:buFont typeface="Arial" pitchFamily="34" charset="0"/>
              <a:buChar char="»"/>
              <a:defRPr>
                <a:solidFill>
                  <a:schemeClr val="tx1"/>
                </a:solidFill>
                <a:latin typeface="Corbel" pitchFamily="34" charset="0"/>
              </a:defRPr>
            </a:lvl9pPr>
          </a:lstStyle>
          <a:p>
            <a:pPr algn="ctr" eaLnBrk="1" hangingPunct="1">
              <a:lnSpc>
                <a:spcPct val="150000"/>
              </a:lnSpc>
              <a:spcBef>
                <a:spcPct val="0"/>
              </a:spcBef>
              <a:buFontTx/>
              <a:buNone/>
            </a:pPr>
            <a:r>
              <a:rPr lang="tr-TR" altLang="tr-TR" b="1" dirty="0">
                <a:latin typeface="Arial" pitchFamily="34" charset="0"/>
                <a:cs typeface="Arial" pitchFamily="34" charset="0"/>
              </a:rPr>
              <a:t>Bilim İnsanı Destek Programları Başkanlığı</a:t>
            </a:r>
          </a:p>
          <a:p>
            <a:pPr algn="ctr" eaLnBrk="1" hangingPunct="1">
              <a:lnSpc>
                <a:spcPct val="150000"/>
              </a:lnSpc>
              <a:spcBef>
                <a:spcPct val="0"/>
              </a:spcBef>
              <a:buFontTx/>
              <a:buNone/>
            </a:pPr>
            <a:r>
              <a:rPr lang="tr-TR" altLang="tr-TR" b="1" dirty="0">
                <a:latin typeface="Arial" pitchFamily="34" charset="0"/>
                <a:cs typeface="Arial" pitchFamily="34" charset="0"/>
              </a:rPr>
              <a:t>Yarışmalar Grup </a:t>
            </a:r>
            <a:r>
              <a:rPr lang="tr-TR" altLang="tr-TR" b="1" dirty="0" smtClean="0">
                <a:latin typeface="Arial" pitchFamily="34" charset="0"/>
                <a:cs typeface="Arial" pitchFamily="34" charset="0"/>
              </a:rPr>
              <a:t>Koordinatörlüğü</a:t>
            </a:r>
          </a:p>
          <a:p>
            <a:pPr algn="ctr" eaLnBrk="1" hangingPunct="1">
              <a:lnSpc>
                <a:spcPct val="150000"/>
              </a:lnSpc>
              <a:spcBef>
                <a:spcPct val="0"/>
              </a:spcBef>
              <a:buFontTx/>
              <a:buNone/>
            </a:pPr>
            <a:endParaRPr lang="tr-TR" altLang="tr-TR" sz="500" b="1" dirty="0" smtClean="0">
              <a:latin typeface="Arial" pitchFamily="34" charset="0"/>
              <a:cs typeface="Arial" pitchFamily="34" charset="0"/>
            </a:endParaRPr>
          </a:p>
          <a:p>
            <a:pPr algn="ctr" eaLnBrk="1" hangingPunct="1">
              <a:lnSpc>
                <a:spcPct val="150000"/>
              </a:lnSpc>
              <a:spcBef>
                <a:spcPct val="0"/>
              </a:spcBef>
              <a:buFontTx/>
              <a:buNone/>
            </a:pPr>
            <a:endParaRPr lang="tr-TR" altLang="tr-TR" sz="500" b="1" dirty="0">
              <a:latin typeface="Arial" pitchFamily="34" charset="0"/>
              <a:cs typeface="Arial" pitchFamily="34" charset="0"/>
            </a:endParaRPr>
          </a:p>
          <a:p>
            <a:pPr algn="ctr" eaLnBrk="1" hangingPunct="1">
              <a:lnSpc>
                <a:spcPct val="150000"/>
              </a:lnSpc>
              <a:spcBef>
                <a:spcPct val="0"/>
              </a:spcBef>
              <a:buFontTx/>
              <a:buNone/>
            </a:pPr>
            <a:r>
              <a:rPr lang="tr-TR" altLang="tr-TR" sz="2000" b="1" dirty="0" smtClean="0">
                <a:solidFill>
                  <a:schemeClr val="accent2"/>
                </a:solidFill>
                <a:latin typeface="Arial" pitchFamily="34" charset="0"/>
                <a:cs typeface="Arial" pitchFamily="34" charset="0"/>
              </a:rPr>
              <a:t>2241 </a:t>
            </a:r>
            <a:r>
              <a:rPr lang="tr-TR" altLang="tr-TR" sz="2000" b="1" dirty="0">
                <a:solidFill>
                  <a:schemeClr val="accent2"/>
                </a:solidFill>
                <a:latin typeface="Arial" pitchFamily="34" charset="0"/>
                <a:cs typeface="Arial" pitchFamily="34" charset="0"/>
              </a:rPr>
              <a:t>Özel Sektöre Yönelik Lisans Bitirme Tezleri Yarışması</a:t>
            </a:r>
          </a:p>
          <a:p>
            <a:pPr algn="ctr" eaLnBrk="1" hangingPunct="1">
              <a:lnSpc>
                <a:spcPct val="150000"/>
              </a:lnSpc>
              <a:spcBef>
                <a:spcPct val="0"/>
              </a:spcBef>
              <a:buFontTx/>
              <a:buNone/>
            </a:pPr>
            <a:r>
              <a:rPr lang="tr-TR" altLang="tr-TR" sz="2400" b="1" dirty="0">
                <a:latin typeface="Arial" pitchFamily="34" charset="0"/>
                <a:cs typeface="Arial" pitchFamily="34" charset="0"/>
              </a:rPr>
              <a:t>Tel: 0312 444 66 90</a:t>
            </a:r>
          </a:p>
          <a:p>
            <a:pPr algn="ctr" eaLnBrk="1" hangingPunct="1">
              <a:lnSpc>
                <a:spcPct val="150000"/>
              </a:lnSpc>
              <a:spcBef>
                <a:spcPct val="0"/>
              </a:spcBef>
              <a:buFontTx/>
              <a:buNone/>
            </a:pPr>
            <a:r>
              <a:rPr lang="tr-TR" altLang="tr-TR" sz="2400" b="1" dirty="0">
                <a:latin typeface="Arial" pitchFamily="34" charset="0"/>
                <a:cs typeface="Arial" pitchFamily="34" charset="0"/>
              </a:rPr>
              <a:t>E-posta: bideb2241b@tubitak.gov.tr</a:t>
            </a:r>
          </a:p>
        </p:txBody>
      </p:sp>
    </p:spTree>
    <p:extLst>
      <p:ext uri="{BB962C8B-B14F-4D97-AF65-F5344CB8AC3E}">
        <p14:creationId xmlns="" xmlns:p14="http://schemas.microsoft.com/office/powerpoint/2010/main" val="920045126"/>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Başlık"/>
          <p:cNvSpPr>
            <a:spLocks noGrp="1"/>
          </p:cNvSpPr>
          <p:nvPr>
            <p:ph type="title"/>
          </p:nvPr>
        </p:nvSpPr>
        <p:spPr>
          <a:xfrm>
            <a:off x="467544" y="-22944"/>
            <a:ext cx="7777162" cy="706438"/>
          </a:xfrm>
        </p:spPr>
        <p:txBody>
          <a:bodyPr>
            <a:normAutofit/>
          </a:bodyPr>
          <a:lstStyle/>
          <a:p>
            <a:r>
              <a:rPr lang="tr-TR" altLang="tr-TR" sz="2800" dirty="0" smtClean="0">
                <a:latin typeface="Arial" pitchFamily="34" charset="0"/>
                <a:cs typeface="Arial" pitchFamily="34" charset="0"/>
              </a:rPr>
              <a:t>Üniversite Öğrencilerine Yönelik Yarışmalar </a:t>
            </a:r>
          </a:p>
        </p:txBody>
      </p:sp>
      <p:graphicFrame>
        <p:nvGraphicFramePr>
          <p:cNvPr id="7" name="6 Diyagram"/>
          <p:cNvGraphicFramePr/>
          <p:nvPr>
            <p:extLst>
              <p:ext uri="{D42A27DB-BD31-4B8C-83A1-F6EECF244321}">
                <p14:modId xmlns="" xmlns:p14="http://schemas.microsoft.com/office/powerpoint/2010/main" val="1762272898"/>
              </p:ext>
            </p:extLst>
          </p:nvPr>
        </p:nvGraphicFramePr>
        <p:xfrm>
          <a:off x="251520" y="980728"/>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Başlık"/>
          <p:cNvSpPr>
            <a:spLocks noGrp="1"/>
          </p:cNvSpPr>
          <p:nvPr>
            <p:ph type="title"/>
          </p:nvPr>
        </p:nvSpPr>
        <p:spPr>
          <a:xfrm>
            <a:off x="467544" y="-22944"/>
            <a:ext cx="7777162" cy="706438"/>
          </a:xfrm>
        </p:spPr>
        <p:txBody>
          <a:bodyPr>
            <a:normAutofit/>
          </a:bodyPr>
          <a:lstStyle/>
          <a:p>
            <a:r>
              <a:rPr lang="tr-TR" altLang="tr-TR" sz="2800" dirty="0" smtClean="0">
                <a:latin typeface="Arial" pitchFamily="34" charset="0"/>
                <a:cs typeface="Arial" pitchFamily="34" charset="0"/>
              </a:rPr>
              <a:t>Üniversite Öğrencilerine Yönelik Yarışmalar </a:t>
            </a:r>
          </a:p>
        </p:txBody>
      </p:sp>
      <p:graphicFrame>
        <p:nvGraphicFramePr>
          <p:cNvPr id="7" name="6 Diyagram"/>
          <p:cNvGraphicFramePr/>
          <p:nvPr>
            <p:extLst>
              <p:ext uri="{D42A27DB-BD31-4B8C-83A1-F6EECF244321}">
                <p14:modId xmlns="" xmlns:p14="http://schemas.microsoft.com/office/powerpoint/2010/main" val="965629694"/>
              </p:ext>
            </p:extLst>
          </p:nvPr>
        </p:nvGraphicFramePr>
        <p:xfrm>
          <a:off x="251520" y="980728"/>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22376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6512" y="0"/>
            <a:ext cx="8208912"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Dikdörtgen 17"/>
          <p:cNvSpPr/>
          <p:nvPr/>
        </p:nvSpPr>
        <p:spPr>
          <a:xfrm>
            <a:off x="5384251" y="4748187"/>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Dikdörtgen 1"/>
          <p:cNvSpPr/>
          <p:nvPr/>
        </p:nvSpPr>
        <p:spPr>
          <a:xfrm>
            <a:off x="3923928" y="1330890"/>
            <a:ext cx="4125518" cy="3970318"/>
          </a:xfrm>
          <a:prstGeom prst="rect">
            <a:avLst/>
          </a:prstGeom>
        </p:spPr>
        <p:txBody>
          <a:bodyPr wrap="square">
            <a:spAutoFit/>
          </a:bodyPr>
          <a:lstStyle/>
          <a:p>
            <a:pPr algn="just">
              <a:lnSpc>
                <a:spcPct val="150000"/>
              </a:lnSpc>
            </a:pPr>
            <a:r>
              <a:rPr lang="tr-TR" sz="1400" dirty="0">
                <a:solidFill>
                  <a:srgbClr val="FF0000"/>
                </a:solidFill>
              </a:rPr>
              <a:t>Programın amacı, </a:t>
            </a:r>
            <a:r>
              <a:rPr lang="tr-TR" sz="1400" dirty="0"/>
              <a:t>üniversitelerde öğrenim görmekte olan </a:t>
            </a:r>
            <a:r>
              <a:rPr lang="tr-TR" sz="1400" b="1" dirty="0"/>
              <a:t>ön lisans ve lisans öğrencilerinin</a:t>
            </a:r>
            <a:r>
              <a:rPr lang="tr-TR" sz="1400" dirty="0" smtClean="0"/>
              <a:t>, belirlenen </a:t>
            </a:r>
            <a:r>
              <a:rPr lang="tr-TR" sz="1400" u="sng" dirty="0"/>
              <a:t>öncelikli alanlarda </a:t>
            </a:r>
            <a:r>
              <a:rPr lang="tr-TR" sz="1400" dirty="0"/>
              <a:t>ülkemizin sorunlarına yönelik çözümler üretmelerine ve bu </a:t>
            </a:r>
            <a:r>
              <a:rPr lang="tr-TR" sz="1400" dirty="0" smtClean="0"/>
              <a:t>doğrultuda bilgi </a:t>
            </a:r>
            <a:r>
              <a:rPr lang="tr-TR" sz="1400" dirty="0"/>
              <a:t>ve becerilerini geliştirmelerine yönelik olarak geliştirdikleri projeleri için </a:t>
            </a:r>
            <a:r>
              <a:rPr lang="tr-TR" sz="1400" dirty="0" smtClean="0"/>
              <a:t>yarışmalar düzenlemektir.</a:t>
            </a:r>
          </a:p>
          <a:p>
            <a:pPr algn="just">
              <a:lnSpc>
                <a:spcPct val="150000"/>
              </a:lnSpc>
            </a:pPr>
            <a:endParaRPr lang="tr-TR" sz="1400" dirty="0"/>
          </a:p>
          <a:p>
            <a:pPr algn="just">
              <a:lnSpc>
                <a:spcPct val="150000"/>
              </a:lnSpc>
            </a:pPr>
            <a:r>
              <a:rPr lang="tr-TR" sz="1400" dirty="0"/>
              <a:t>Öğrencilerin, bahse konu öncelikli alanlarda 4. Sanayi Devrimi kapsamındaki </a:t>
            </a:r>
            <a:r>
              <a:rPr lang="tr-TR" sz="1400" dirty="0" smtClean="0"/>
              <a:t>gelişmeler doğrultusunda </a:t>
            </a:r>
            <a:r>
              <a:rPr lang="tr-TR" sz="1400" dirty="0"/>
              <a:t>sanayide dijital dönüşüm ile ilgili konularda da projeler üretmeleri beklenmektedir. </a:t>
            </a:r>
          </a:p>
        </p:txBody>
      </p:sp>
      <p:grpSp>
        <p:nvGrpSpPr>
          <p:cNvPr id="20" name="Grup 19"/>
          <p:cNvGrpSpPr/>
          <p:nvPr/>
        </p:nvGrpSpPr>
        <p:grpSpPr>
          <a:xfrm>
            <a:off x="1043608" y="1340768"/>
            <a:ext cx="1800200" cy="1080120"/>
            <a:chOff x="216868" y="3309"/>
            <a:chExt cx="3167982" cy="727026"/>
          </a:xfrm>
          <a:solidFill>
            <a:srgbClr val="C00000"/>
          </a:solidFill>
        </p:grpSpPr>
        <p:sp>
          <p:nvSpPr>
            <p:cNvPr id="21" name="Dikdörtgen 20"/>
            <p:cNvSpPr/>
            <p:nvPr/>
          </p:nvSpPr>
          <p:spPr>
            <a:xfrm>
              <a:off x="216868" y="3309"/>
              <a:ext cx="3167982" cy="727026"/>
            </a:xfrm>
            <a:prstGeom prst="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Dikdörtgen 21"/>
            <p:cNvSpPr/>
            <p:nvPr/>
          </p:nvSpPr>
          <p:spPr>
            <a:xfrm>
              <a:off x="216868" y="3309"/>
              <a:ext cx="3167982" cy="7270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latin typeface="Arial" pitchFamily="34" charset="0"/>
                  <a:cs typeface="Arial" pitchFamily="34" charset="0"/>
                </a:rPr>
                <a:t>Programın Amacı ve Hedefleri</a:t>
              </a:r>
              <a:endParaRPr lang="tr-TR" sz="2000" b="1" kern="1200" dirty="0"/>
            </a:p>
          </p:txBody>
        </p:sp>
      </p:grpSp>
      <p:pic>
        <p:nvPicPr>
          <p:cNvPr id="2050"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49089" y="2780928"/>
            <a:ext cx="2554759" cy="276398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081316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51454" y="116632"/>
            <a:ext cx="8943934" cy="706438"/>
          </a:xfrm>
        </p:spPr>
        <p:txBody>
          <a:bodyPr>
            <a:noAutofit/>
          </a:bodyPr>
          <a:lstStyle/>
          <a:p>
            <a:pPr>
              <a:defRPr/>
            </a:pPr>
            <a:r>
              <a:rPr lang="tr-TR" sz="2100" dirty="0">
                <a:latin typeface="Arial" pitchFamily="34" charset="0"/>
                <a:cs typeface="Arial" pitchFamily="34" charset="0"/>
              </a:rPr>
              <a:t>2242 Öncelikli Alanlarda Üniversite Öğrencileri Proje </a:t>
            </a:r>
            <a:r>
              <a:rPr lang="tr-TR" sz="2100" dirty="0" smtClean="0">
                <a:latin typeface="Arial" pitchFamily="34" charset="0"/>
                <a:cs typeface="Arial" pitchFamily="34" charset="0"/>
              </a:rPr>
              <a:t>Yarışması</a:t>
            </a:r>
            <a:br>
              <a:rPr lang="tr-TR" sz="2100" dirty="0" smtClean="0">
                <a:latin typeface="Arial" pitchFamily="34" charset="0"/>
                <a:cs typeface="Arial" pitchFamily="34" charset="0"/>
              </a:rPr>
            </a:br>
            <a:endParaRPr lang="tr-TR" sz="2100" dirty="0" smtClean="0">
              <a:latin typeface="Arial" pitchFamily="34" charset="0"/>
              <a:cs typeface="Arial" pitchFamily="34" charset="0"/>
            </a:endParaRP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822747"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Kategorileri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8" name="Metin kutusu 7"/>
          <p:cNvSpPr txBox="1"/>
          <p:nvPr/>
        </p:nvSpPr>
        <p:spPr>
          <a:xfrm>
            <a:off x="539552" y="1732746"/>
            <a:ext cx="2130974" cy="400110"/>
          </a:xfrm>
          <a:prstGeom prst="rect">
            <a:avLst/>
          </a:prstGeom>
          <a:noFill/>
        </p:spPr>
        <p:txBody>
          <a:bodyPr wrap="square" rtlCol="0">
            <a:spAutoFit/>
          </a:bodyPr>
          <a:lstStyle/>
          <a:p>
            <a:pPr algn="ctr"/>
            <a:r>
              <a:rPr lang="tr-TR" sz="2000" b="1" dirty="0" smtClean="0">
                <a:cs typeface="Arial" panose="020B0604020202020204" pitchFamily="34" charset="0"/>
              </a:rPr>
              <a:t>Enerji</a:t>
            </a:r>
            <a:endParaRPr lang="tr-TR" sz="2000" b="1" dirty="0">
              <a:cs typeface="Arial" panose="020B0604020202020204" pitchFamily="34" charset="0"/>
            </a:endParaRP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a:r>
              <a:rPr lang="tr-TR" sz="2000" b="1" dirty="0">
                <a:solidFill>
                  <a:schemeClr val="bg1"/>
                </a:solidFill>
                <a:cs typeface="Arial" panose="020B0604020202020204" pitchFamily="34" charset="0"/>
              </a:rPr>
              <a:t>Sosyal Girişimcilik Kategorisi</a:t>
            </a:r>
          </a:p>
        </p:txBody>
      </p:sp>
      <p:grpSp>
        <p:nvGrpSpPr>
          <p:cNvPr id="37" name="Grup 36"/>
          <p:cNvGrpSpPr/>
          <p:nvPr/>
        </p:nvGrpSpPr>
        <p:grpSpPr>
          <a:xfrm>
            <a:off x="251520" y="2441302"/>
            <a:ext cx="2664296" cy="3868018"/>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2" name="Metin kutusu 11"/>
          <p:cNvSpPr txBox="1"/>
          <p:nvPr/>
        </p:nvSpPr>
        <p:spPr>
          <a:xfrm>
            <a:off x="379934" y="2645618"/>
            <a:ext cx="2382177" cy="1815882"/>
          </a:xfrm>
          <a:prstGeom prst="rect">
            <a:avLst/>
          </a:prstGeom>
          <a:noFill/>
        </p:spPr>
        <p:txBody>
          <a:bodyPr wrap="square" rtlCol="0">
            <a:spAutoFit/>
          </a:bodyPr>
          <a:lstStyle/>
          <a:p>
            <a:pPr marL="285750" indent="-285750" algn="ctr">
              <a:buFont typeface="Arial" panose="020B0604020202020204" pitchFamily="34" charset="0"/>
              <a:buChar char="•"/>
            </a:pPr>
            <a:r>
              <a:rPr lang="tr-TR" sz="1400" b="1" dirty="0">
                <a:solidFill>
                  <a:schemeClr val="bg1"/>
                </a:solidFill>
                <a:latin typeface="Corbel" pitchFamily="34" charset="0"/>
              </a:rPr>
              <a:t>Güç ve Depolama Teknolojileri </a:t>
            </a:r>
            <a:r>
              <a:rPr lang="tr-TR" sz="1400" b="1" dirty="0" smtClean="0">
                <a:solidFill>
                  <a:schemeClr val="bg1"/>
                </a:solidFill>
                <a:latin typeface="Corbel" pitchFamily="34" charset="0"/>
              </a:rPr>
              <a:t>(Enerji Depolama) </a:t>
            </a:r>
          </a:p>
          <a:p>
            <a:pPr marL="285750" indent="-285750" algn="ctr">
              <a:buFont typeface="Arial" panose="020B0604020202020204" pitchFamily="34" charset="0"/>
              <a:buChar char="•"/>
            </a:pPr>
            <a:r>
              <a:rPr lang="tr-TR" sz="1400" b="1" dirty="0" smtClean="0">
                <a:solidFill>
                  <a:schemeClr val="bg1"/>
                </a:solidFill>
                <a:latin typeface="Corbel" pitchFamily="34" charset="0"/>
              </a:rPr>
              <a:t>Yenilenebilir </a:t>
            </a:r>
            <a:r>
              <a:rPr lang="tr-TR" sz="1400" b="1" dirty="0">
                <a:solidFill>
                  <a:schemeClr val="bg1"/>
                </a:solidFill>
                <a:latin typeface="Corbel" pitchFamily="34" charset="0"/>
              </a:rPr>
              <a:t>Enerji </a:t>
            </a:r>
            <a:r>
              <a:rPr lang="tr-TR" sz="1400" b="1" dirty="0" smtClean="0">
                <a:solidFill>
                  <a:schemeClr val="bg1"/>
                </a:solidFill>
                <a:latin typeface="Corbel" pitchFamily="34" charset="0"/>
              </a:rPr>
              <a:t>Kaynakları;</a:t>
            </a:r>
          </a:p>
          <a:p>
            <a:pPr marL="285750" indent="-285750" algn="ctr">
              <a:buFont typeface="Arial" panose="020B0604020202020204" pitchFamily="34" charset="0"/>
              <a:buChar char="•"/>
            </a:pPr>
            <a:r>
              <a:rPr lang="tr-TR" sz="1400" b="1" dirty="0" smtClean="0">
                <a:solidFill>
                  <a:schemeClr val="bg1"/>
                </a:solidFill>
                <a:latin typeface="Corbel" pitchFamily="34" charset="0"/>
              </a:rPr>
              <a:t>Sanayide </a:t>
            </a:r>
            <a:r>
              <a:rPr lang="tr-TR" sz="1400" b="1" dirty="0">
                <a:solidFill>
                  <a:schemeClr val="bg1"/>
                </a:solidFill>
                <a:latin typeface="Corbel" pitchFamily="34" charset="0"/>
              </a:rPr>
              <a:t>Enerji</a:t>
            </a:r>
          </a:p>
          <a:p>
            <a:pPr algn="ctr"/>
            <a:r>
              <a:rPr lang="tr-TR" sz="1400" b="1" dirty="0">
                <a:solidFill>
                  <a:schemeClr val="bg1"/>
                </a:solidFill>
                <a:latin typeface="Corbel" pitchFamily="34" charset="0"/>
              </a:rPr>
              <a:t>Verimliliği </a:t>
            </a:r>
            <a:endParaRPr lang="tr-TR" sz="1400" b="1" dirty="0" smtClean="0">
              <a:solidFill>
                <a:schemeClr val="bg1"/>
              </a:solidFill>
              <a:latin typeface="Corbel" pitchFamily="34" charset="0"/>
            </a:endParaRPr>
          </a:p>
          <a:p>
            <a:pPr algn="ctr"/>
            <a:r>
              <a:rPr lang="tr-TR" sz="1400" b="1" dirty="0" smtClean="0">
                <a:solidFill>
                  <a:schemeClr val="bg1"/>
                </a:solidFill>
                <a:latin typeface="Corbel" pitchFamily="34" charset="0"/>
              </a:rPr>
              <a:t>konu </a:t>
            </a:r>
            <a:r>
              <a:rPr lang="tr-TR" sz="1400" b="1" dirty="0">
                <a:solidFill>
                  <a:schemeClr val="bg1"/>
                </a:solidFill>
                <a:latin typeface="Corbel" pitchFamily="34" charset="0"/>
              </a:rPr>
              <a:t>başlıklarını kapsar.</a:t>
            </a:r>
          </a:p>
        </p:txBody>
      </p:sp>
      <p:sp>
        <p:nvSpPr>
          <p:cNvPr id="40" name="Metin kutusu 39"/>
          <p:cNvSpPr txBox="1"/>
          <p:nvPr/>
        </p:nvSpPr>
        <p:spPr>
          <a:xfrm>
            <a:off x="3366687" y="1625004"/>
            <a:ext cx="2501457" cy="707886"/>
          </a:xfrm>
          <a:prstGeom prst="rect">
            <a:avLst/>
          </a:prstGeom>
          <a:noFill/>
        </p:spPr>
        <p:txBody>
          <a:bodyPr wrap="square" rtlCol="0">
            <a:spAutoFit/>
          </a:bodyPr>
          <a:lstStyle/>
          <a:p>
            <a:pPr algn="ctr"/>
            <a:r>
              <a:rPr lang="tr-TR" sz="2000" b="1" dirty="0">
                <a:cs typeface="Arial" panose="020B0604020202020204" pitchFamily="34" charset="0"/>
              </a:rPr>
              <a:t>Makine İmalatı ve </a:t>
            </a:r>
            <a:r>
              <a:rPr lang="tr-TR" sz="2000" b="1" dirty="0" smtClean="0">
                <a:cs typeface="Arial" panose="020B0604020202020204" pitchFamily="34" charset="0"/>
              </a:rPr>
              <a:t>Otomotiv </a:t>
            </a:r>
            <a:endParaRPr lang="tr-TR" sz="2000" b="1" dirty="0">
              <a:cs typeface="Arial" panose="020B0604020202020204" pitchFamily="34" charset="0"/>
            </a:endParaRPr>
          </a:p>
        </p:txBody>
      </p:sp>
      <p:grpSp>
        <p:nvGrpSpPr>
          <p:cNvPr id="41" name="Grup 40"/>
          <p:cNvGrpSpPr/>
          <p:nvPr/>
        </p:nvGrpSpPr>
        <p:grpSpPr>
          <a:xfrm>
            <a:off x="3203848" y="2441302"/>
            <a:ext cx="2880320" cy="3868018"/>
            <a:chOff x="0" y="1096541"/>
            <a:chExt cx="2586344" cy="3265973"/>
          </a:xfrm>
        </p:grpSpPr>
        <p:sp>
          <p:nvSpPr>
            <p:cNvPr id="42" name="Yuvarlatılmış Dikdörtgen 41"/>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44" name="Metin kutusu 43"/>
          <p:cNvSpPr txBox="1"/>
          <p:nvPr/>
        </p:nvSpPr>
        <p:spPr>
          <a:xfrm>
            <a:off x="6372200" y="1568986"/>
            <a:ext cx="2472058" cy="707886"/>
          </a:xfrm>
          <a:prstGeom prst="rect">
            <a:avLst/>
          </a:prstGeom>
          <a:noFill/>
        </p:spPr>
        <p:txBody>
          <a:bodyPr wrap="square" rtlCol="0">
            <a:spAutoFit/>
          </a:bodyPr>
          <a:lstStyle/>
          <a:p>
            <a:pPr algn="ctr"/>
            <a:r>
              <a:rPr lang="tr-TR" sz="2000" b="1" dirty="0">
                <a:cs typeface="Arial" panose="020B0604020202020204" pitchFamily="34" charset="0"/>
              </a:rPr>
              <a:t>Bilgi ve İletişim </a:t>
            </a:r>
            <a:r>
              <a:rPr lang="tr-TR" sz="2000" b="1" dirty="0" smtClean="0">
                <a:cs typeface="Arial" panose="020B0604020202020204" pitchFamily="34" charset="0"/>
              </a:rPr>
              <a:t>Teknolojileri </a:t>
            </a:r>
            <a:endParaRPr lang="tr-TR" sz="2000" b="1" dirty="0">
              <a:cs typeface="Arial" panose="020B0604020202020204" pitchFamily="34" charset="0"/>
            </a:endParaRPr>
          </a:p>
        </p:txBody>
      </p:sp>
      <p:grpSp>
        <p:nvGrpSpPr>
          <p:cNvPr id="45" name="Grup 44"/>
          <p:cNvGrpSpPr/>
          <p:nvPr/>
        </p:nvGrpSpPr>
        <p:grpSpPr>
          <a:xfrm>
            <a:off x="6300192" y="2453895"/>
            <a:ext cx="2562977" cy="3868018"/>
            <a:chOff x="0" y="1096541"/>
            <a:chExt cx="2586344" cy="3265973"/>
          </a:xfrm>
        </p:grpSpPr>
        <p:sp>
          <p:nvSpPr>
            <p:cNvPr id="46" name="Yuvarlatılmış Dikdörtgen 45"/>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7"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4" name="Metin kutusu 13"/>
          <p:cNvSpPr txBox="1"/>
          <p:nvPr/>
        </p:nvSpPr>
        <p:spPr>
          <a:xfrm>
            <a:off x="3356245" y="2420888"/>
            <a:ext cx="2493076" cy="3693319"/>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pPr marL="171450" indent="-171450">
              <a:buFont typeface="Arial" panose="020B0604020202020204" pitchFamily="34" charset="0"/>
              <a:buChar char="•"/>
            </a:pPr>
            <a:r>
              <a:rPr lang="tr-TR" sz="1300" dirty="0"/>
              <a:t>Robotik ve </a:t>
            </a:r>
            <a:r>
              <a:rPr lang="tr-TR" sz="1300" dirty="0" err="1" smtClean="0"/>
              <a:t>Mekatronik</a:t>
            </a:r>
            <a:endParaRPr lang="tr-TR" sz="1300" dirty="0"/>
          </a:p>
          <a:p>
            <a:pPr marL="171450" indent="-171450">
              <a:buFont typeface="Arial" panose="020B0604020202020204" pitchFamily="34" charset="0"/>
              <a:buChar char="•"/>
            </a:pPr>
            <a:r>
              <a:rPr lang="tr-TR" sz="1300" dirty="0" err="1" smtClean="0"/>
              <a:t>Biyocihazlar</a:t>
            </a:r>
            <a:r>
              <a:rPr lang="tr-TR" sz="1300" dirty="0"/>
              <a:t>, Medikal Makine, Alet ve </a:t>
            </a:r>
            <a:r>
              <a:rPr lang="tr-TR" sz="1300" dirty="0" smtClean="0"/>
              <a:t>Cihazlar</a:t>
            </a:r>
          </a:p>
          <a:p>
            <a:pPr marL="171450" indent="-171450">
              <a:buFont typeface="Arial" panose="020B0604020202020204" pitchFamily="34" charset="0"/>
              <a:buChar char="•"/>
            </a:pPr>
            <a:r>
              <a:rPr lang="tr-TR" sz="1300" dirty="0" smtClean="0"/>
              <a:t> </a:t>
            </a:r>
            <a:r>
              <a:rPr lang="tr-TR" sz="1300" dirty="0"/>
              <a:t>Otomasyon ve Kontrol</a:t>
            </a:r>
          </a:p>
          <a:p>
            <a:r>
              <a:rPr lang="tr-TR" sz="1300" dirty="0" smtClean="0"/>
              <a:t>Sistemleri</a:t>
            </a:r>
          </a:p>
          <a:p>
            <a:pPr marL="171450" indent="-171450">
              <a:buFont typeface="Arial" panose="020B0604020202020204" pitchFamily="34" charset="0"/>
              <a:buChar char="•"/>
            </a:pPr>
            <a:r>
              <a:rPr lang="tr-TR" sz="1300" dirty="0" smtClean="0"/>
              <a:t> </a:t>
            </a:r>
            <a:r>
              <a:rPr lang="tr-TR" sz="1300" dirty="0"/>
              <a:t>Malzeme </a:t>
            </a:r>
            <a:r>
              <a:rPr lang="tr-TR" sz="1300" dirty="0" smtClean="0"/>
              <a:t>Teknolojileri</a:t>
            </a:r>
          </a:p>
          <a:p>
            <a:pPr marL="171450" indent="-171450">
              <a:buFont typeface="Arial" panose="020B0604020202020204" pitchFamily="34" charset="0"/>
              <a:buChar char="•"/>
            </a:pPr>
            <a:r>
              <a:rPr lang="tr-TR" sz="1300" dirty="0" smtClean="0"/>
              <a:t> </a:t>
            </a:r>
            <a:r>
              <a:rPr lang="tr-TR" sz="1300" dirty="0" err="1"/>
              <a:t>Hibrit</a:t>
            </a:r>
            <a:r>
              <a:rPr lang="tr-TR" sz="1300" dirty="0"/>
              <a:t> ve Elektrikli Araç </a:t>
            </a:r>
            <a:r>
              <a:rPr lang="tr-TR" sz="1300" dirty="0" smtClean="0"/>
              <a:t>Teknolojileri</a:t>
            </a:r>
          </a:p>
          <a:p>
            <a:pPr marL="171450" indent="-171450">
              <a:buFont typeface="Arial" panose="020B0604020202020204" pitchFamily="34" charset="0"/>
              <a:buChar char="•"/>
            </a:pPr>
            <a:r>
              <a:rPr lang="tr-TR" sz="1300" dirty="0" smtClean="0"/>
              <a:t>Elektrikli </a:t>
            </a:r>
            <a:r>
              <a:rPr lang="tr-TR" sz="1300" dirty="0"/>
              <a:t>Araçlarda Motor</a:t>
            </a:r>
            <a:r>
              <a:rPr lang="tr-TR" sz="1300" dirty="0" smtClean="0"/>
              <a:t>,</a:t>
            </a:r>
            <a:endParaRPr lang="tr-TR" sz="1300" dirty="0"/>
          </a:p>
          <a:p>
            <a:r>
              <a:rPr lang="tr-TR" sz="1300" dirty="0"/>
              <a:t>Kontrol ve Sürücü </a:t>
            </a:r>
            <a:r>
              <a:rPr lang="tr-TR" sz="1300" dirty="0" smtClean="0"/>
              <a:t>Teknolojileri</a:t>
            </a:r>
          </a:p>
          <a:p>
            <a:pPr marL="171450" indent="-171450">
              <a:buFont typeface="Arial" panose="020B0604020202020204" pitchFamily="34" charset="0"/>
              <a:buChar char="•"/>
            </a:pPr>
            <a:r>
              <a:rPr lang="tr-TR" sz="1300" dirty="0" smtClean="0"/>
              <a:t>Yenilikçi </a:t>
            </a:r>
            <a:r>
              <a:rPr lang="tr-TR" sz="1300" dirty="0"/>
              <a:t>Araç Tasarımları ve Tasarım Doğrulama </a:t>
            </a:r>
            <a:r>
              <a:rPr lang="tr-TR" sz="1300" dirty="0" smtClean="0"/>
              <a:t>Çalışmaları</a:t>
            </a:r>
          </a:p>
          <a:p>
            <a:pPr marL="171450" indent="-171450">
              <a:buFont typeface="Arial" panose="020B0604020202020204" pitchFamily="34" charset="0"/>
              <a:buChar char="•"/>
            </a:pPr>
            <a:r>
              <a:rPr lang="tr-TR" sz="1300" dirty="0" smtClean="0"/>
              <a:t>Batarya Teknolojileri</a:t>
            </a:r>
            <a:r>
              <a:rPr lang="tr-TR" sz="1300" dirty="0"/>
              <a:t>, Elektrikli Araçlara Yönelik Altyapı Teknolojileri ve Şarj Ekosistemi </a:t>
            </a:r>
            <a:r>
              <a:rPr lang="tr-TR" sz="1300" dirty="0" smtClean="0"/>
              <a:t>Teknolojileri         konu başlıklarını </a:t>
            </a:r>
            <a:r>
              <a:rPr lang="tr-TR" sz="1300" dirty="0"/>
              <a:t>kapsar.</a:t>
            </a:r>
          </a:p>
        </p:txBody>
      </p:sp>
      <p:sp>
        <p:nvSpPr>
          <p:cNvPr id="48" name="Metin kutusu 47"/>
          <p:cNvSpPr txBox="1"/>
          <p:nvPr/>
        </p:nvSpPr>
        <p:spPr>
          <a:xfrm>
            <a:off x="6444208" y="2564904"/>
            <a:ext cx="2256034" cy="3093154"/>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pPr marL="171450" indent="-171450">
              <a:buFont typeface="Arial" panose="020B0604020202020204" pitchFamily="34" charset="0"/>
              <a:buChar char="•"/>
            </a:pPr>
            <a:r>
              <a:rPr lang="tr-TR" sz="1300" dirty="0"/>
              <a:t>Bilgi </a:t>
            </a:r>
            <a:r>
              <a:rPr lang="tr-TR" sz="1300" dirty="0" smtClean="0"/>
              <a:t>Güvenliği</a:t>
            </a:r>
          </a:p>
          <a:p>
            <a:pPr marL="171450" indent="-171450">
              <a:buFont typeface="Arial" panose="020B0604020202020204" pitchFamily="34" charset="0"/>
              <a:buChar char="•"/>
            </a:pPr>
            <a:r>
              <a:rPr lang="tr-TR" sz="1300" dirty="0" smtClean="0"/>
              <a:t> </a:t>
            </a:r>
            <a:r>
              <a:rPr lang="tr-TR" sz="1300" dirty="0"/>
              <a:t>Bulut </a:t>
            </a:r>
            <a:r>
              <a:rPr lang="tr-TR" sz="1300" dirty="0" smtClean="0"/>
              <a:t>Bilişim</a:t>
            </a:r>
          </a:p>
          <a:p>
            <a:pPr marL="171450" indent="-171450">
              <a:buFont typeface="Arial" panose="020B0604020202020204" pitchFamily="34" charset="0"/>
              <a:buChar char="•"/>
            </a:pPr>
            <a:r>
              <a:rPr lang="tr-TR" sz="1300" dirty="0" smtClean="0"/>
              <a:t> </a:t>
            </a:r>
            <a:r>
              <a:rPr lang="tr-TR" sz="1300" dirty="0"/>
              <a:t>Büyük Veri </a:t>
            </a:r>
            <a:r>
              <a:rPr lang="tr-TR" sz="1300" dirty="0" smtClean="0"/>
              <a:t>Analitiği</a:t>
            </a:r>
          </a:p>
          <a:p>
            <a:pPr marL="171450" indent="-171450">
              <a:buFont typeface="Arial" panose="020B0604020202020204" pitchFamily="34" charset="0"/>
              <a:buChar char="•"/>
            </a:pPr>
            <a:r>
              <a:rPr lang="tr-TR" sz="1300" dirty="0" smtClean="0"/>
              <a:t> </a:t>
            </a:r>
            <a:r>
              <a:rPr lang="tr-TR" sz="1300" dirty="0"/>
              <a:t>E-Öğrenme </a:t>
            </a:r>
            <a:r>
              <a:rPr lang="tr-TR" sz="1300" dirty="0" smtClean="0"/>
              <a:t>Teknolojileri</a:t>
            </a:r>
          </a:p>
          <a:p>
            <a:pPr marL="171450" indent="-171450">
              <a:buFont typeface="Arial" panose="020B0604020202020204" pitchFamily="34" charset="0"/>
              <a:buChar char="•"/>
            </a:pPr>
            <a:r>
              <a:rPr lang="tr-TR" sz="1300" dirty="0" smtClean="0"/>
              <a:t>Mobil Uygulamalar</a:t>
            </a:r>
          </a:p>
          <a:p>
            <a:pPr marL="171450" indent="-171450">
              <a:buFont typeface="Arial" panose="020B0604020202020204" pitchFamily="34" charset="0"/>
              <a:buChar char="•"/>
            </a:pPr>
            <a:r>
              <a:rPr lang="tr-TR" sz="1300" dirty="0" smtClean="0"/>
              <a:t>Robotik </a:t>
            </a:r>
            <a:r>
              <a:rPr lang="tr-TR" sz="1300" dirty="0"/>
              <a:t>ve </a:t>
            </a:r>
            <a:r>
              <a:rPr lang="tr-TR" sz="1300" dirty="0" err="1"/>
              <a:t>Mekatronik</a:t>
            </a:r>
            <a:r>
              <a:rPr lang="tr-TR" sz="1300" dirty="0"/>
              <a:t> </a:t>
            </a:r>
            <a:r>
              <a:rPr lang="tr-TR" sz="1300" dirty="0" smtClean="0"/>
              <a:t>Sistemler</a:t>
            </a:r>
          </a:p>
          <a:p>
            <a:pPr marL="171450" indent="-171450">
              <a:buFont typeface="Arial" panose="020B0604020202020204" pitchFamily="34" charset="0"/>
              <a:buChar char="•"/>
            </a:pPr>
            <a:r>
              <a:rPr lang="tr-TR" sz="1300" dirty="0" smtClean="0"/>
              <a:t>Modelleme </a:t>
            </a:r>
            <a:r>
              <a:rPr lang="tr-TR" sz="1300" dirty="0"/>
              <a:t>ve </a:t>
            </a:r>
            <a:r>
              <a:rPr lang="tr-TR" sz="1300" dirty="0" smtClean="0"/>
              <a:t>Simülasyon</a:t>
            </a:r>
          </a:p>
          <a:p>
            <a:pPr marL="171450" indent="-171450">
              <a:buFont typeface="Arial" panose="020B0604020202020204" pitchFamily="34" charset="0"/>
              <a:buChar char="•"/>
            </a:pPr>
            <a:r>
              <a:rPr lang="tr-TR" sz="1300" dirty="0" smtClean="0"/>
              <a:t>Nesnelerin İnterneti</a:t>
            </a:r>
          </a:p>
          <a:p>
            <a:pPr marL="171450" indent="-171450">
              <a:buFont typeface="Arial" panose="020B0604020202020204" pitchFamily="34" charset="0"/>
              <a:buChar char="•"/>
            </a:pPr>
            <a:r>
              <a:rPr lang="tr-TR" sz="1300" dirty="0" smtClean="0"/>
              <a:t>Semantik Web Teknolojileri</a:t>
            </a:r>
            <a:endParaRPr lang="tr-TR" sz="1300" dirty="0"/>
          </a:p>
          <a:p>
            <a:pPr marL="171450" indent="-171450">
              <a:buFont typeface="Arial" panose="020B0604020202020204" pitchFamily="34" charset="0"/>
              <a:buChar char="•"/>
            </a:pPr>
            <a:r>
              <a:rPr lang="tr-TR" sz="1300" dirty="0" smtClean="0"/>
              <a:t>Yapay Zeka</a:t>
            </a:r>
          </a:p>
          <a:p>
            <a:pPr marL="171450" indent="-171450">
              <a:buFont typeface="Arial" panose="020B0604020202020204" pitchFamily="34" charset="0"/>
              <a:buChar char="•"/>
            </a:pPr>
            <a:r>
              <a:rPr lang="tr-TR" sz="1300" dirty="0" err="1" smtClean="0"/>
              <a:t>Sensör</a:t>
            </a:r>
            <a:r>
              <a:rPr lang="tr-TR" sz="1300" dirty="0" smtClean="0"/>
              <a:t> Teknolojileri</a:t>
            </a:r>
          </a:p>
          <a:p>
            <a:pPr marL="171450" indent="-171450">
              <a:buFont typeface="Arial" panose="020B0604020202020204" pitchFamily="34" charset="0"/>
              <a:buChar char="•"/>
            </a:pPr>
            <a:r>
              <a:rPr lang="tr-TR" sz="1300" dirty="0" smtClean="0"/>
              <a:t>E-Ticaret</a:t>
            </a:r>
          </a:p>
          <a:p>
            <a:r>
              <a:rPr lang="tr-TR" sz="1300" dirty="0" smtClean="0"/>
              <a:t> </a:t>
            </a:r>
            <a:r>
              <a:rPr lang="tr-TR" sz="1300" dirty="0"/>
              <a:t>konu başlıklarını kapsar</a:t>
            </a:r>
            <a:r>
              <a:rPr lang="tr-TR" sz="1300" dirty="0" smtClean="0"/>
              <a:t>. </a:t>
            </a:r>
            <a:endParaRPr lang="tr-TR" sz="1300" dirty="0"/>
          </a:p>
        </p:txBody>
      </p:sp>
    </p:spTree>
    <p:extLst>
      <p:ext uri="{BB962C8B-B14F-4D97-AF65-F5344CB8AC3E}">
        <p14:creationId xmlns="" xmlns:p14="http://schemas.microsoft.com/office/powerpoint/2010/main" val="240668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3 Metin kutusu"/>
          <p:cNvSpPr txBox="1"/>
          <p:nvPr/>
        </p:nvSpPr>
        <p:spPr>
          <a:xfrm>
            <a:off x="4427984" y="6858000"/>
            <a:ext cx="493204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defRPr/>
            </a:pPr>
            <a:r>
              <a:rPr lang="tr-TR" sz="1400" b="1" spc="50" dirty="0">
                <a:ln w="11430"/>
                <a:solidFill>
                  <a:srgbClr val="002060"/>
                </a:solidFill>
                <a:effectLst>
                  <a:innerShdw blurRad="63500" dist="50800" dir="13500000">
                    <a:prstClr val="black">
                      <a:alpha val="50000"/>
                    </a:prstClr>
                  </a:innerShdw>
                </a:effectLst>
                <a:cs typeface="Arial" pitchFamily="34" charset="0"/>
              </a:rPr>
              <a:t>Detaylı Bilgi:</a:t>
            </a:r>
          </a:p>
          <a:p>
            <a:pPr algn="r">
              <a:defRPr/>
            </a:pPr>
            <a:r>
              <a:rPr lang="tr-TR" sz="1400" b="1" spc="50" dirty="0">
                <a:ln w="11430"/>
                <a:solidFill>
                  <a:srgbClr val="002060"/>
                </a:solidFill>
                <a:effectLst>
                  <a:innerShdw blurRad="63500" dist="50800" dir="13500000">
                    <a:prstClr val="black">
                      <a:alpha val="50000"/>
                    </a:prstClr>
                  </a:innerShdw>
                </a:effectLst>
                <a:cs typeface="Arial" pitchFamily="34" charset="0"/>
              </a:rPr>
              <a:t>www.</a:t>
            </a:r>
            <a:r>
              <a:rPr lang="tr-TR" sz="1400" b="1" spc="50" dirty="0" err="1">
                <a:ln w="11430"/>
                <a:solidFill>
                  <a:srgbClr val="002060"/>
                </a:solidFill>
                <a:effectLst>
                  <a:innerShdw blurRad="63500" dist="50800" dir="13500000">
                    <a:prstClr val="black">
                      <a:alpha val="50000"/>
                    </a:prstClr>
                  </a:innerShdw>
                </a:effectLst>
                <a:cs typeface="Arial" pitchFamily="34" charset="0"/>
              </a:rPr>
              <a:t>tubitak</a:t>
            </a:r>
            <a:r>
              <a:rPr lang="tr-TR" sz="1400" b="1" spc="50" dirty="0">
                <a:ln w="11430"/>
                <a:solidFill>
                  <a:srgbClr val="002060"/>
                </a:solidFill>
                <a:effectLst>
                  <a:innerShdw blurRad="63500" dist="50800" dir="13500000">
                    <a:prstClr val="black">
                      <a:alpha val="50000"/>
                    </a:prstClr>
                  </a:innerShdw>
                </a:effectLst>
                <a:cs typeface="Arial" pitchFamily="34" charset="0"/>
              </a:rPr>
              <a:t>.gov.tr/</a:t>
            </a:r>
            <a:r>
              <a:rPr lang="tr-TR" sz="1400" b="1" spc="50" dirty="0" err="1">
                <a:ln w="11430"/>
                <a:solidFill>
                  <a:srgbClr val="002060"/>
                </a:solidFill>
                <a:effectLst>
                  <a:innerShdw blurRad="63500" dist="50800" dir="13500000">
                    <a:prstClr val="black">
                      <a:alpha val="50000"/>
                    </a:prstClr>
                  </a:innerShdw>
                </a:effectLst>
                <a:cs typeface="Arial" pitchFamily="34" charset="0"/>
              </a:rPr>
              <a:t>bideb</a:t>
            </a:r>
            <a:r>
              <a:rPr lang="tr-TR" sz="1400" b="1" spc="50" dirty="0">
                <a:ln w="11430"/>
                <a:solidFill>
                  <a:srgbClr val="002060"/>
                </a:solidFill>
                <a:effectLst>
                  <a:innerShdw blurRad="63500" dist="50800" dir="13500000">
                    <a:prstClr val="black">
                      <a:alpha val="50000"/>
                    </a:prstClr>
                  </a:innerShdw>
                </a:effectLst>
                <a:cs typeface="Arial" pitchFamily="34" charset="0"/>
              </a:rPr>
              <a:t>/2238b</a:t>
            </a:r>
          </a:p>
        </p:txBody>
      </p:sp>
      <p:sp>
        <p:nvSpPr>
          <p:cNvPr id="5" name="8 Metin kutusu"/>
          <p:cNvSpPr txBox="1"/>
          <p:nvPr/>
        </p:nvSpPr>
        <p:spPr>
          <a:xfrm>
            <a:off x="323528" y="764704"/>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Proje Nasıl </a:t>
            </a:r>
            <a:r>
              <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O</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lmalıdır?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431541" y="2255696"/>
            <a:ext cx="6048672" cy="741256"/>
            <a:chOff x="3022503" y="602186"/>
            <a:chExt cx="4968400" cy="763180"/>
          </a:xfrm>
        </p:grpSpPr>
        <p:sp>
          <p:nvSpPr>
            <p:cNvPr id="10" name="Köşeli Çift Ayraç 9"/>
            <p:cNvSpPr/>
            <p:nvPr/>
          </p:nvSpPr>
          <p:spPr>
            <a:xfrm>
              <a:off x="3022503" y="602186"/>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274351" y="673752"/>
              <a:ext cx="43715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algn="ctr" defTabSz="711200">
                <a:spcAft>
                  <a:spcPct val="35000"/>
                </a:spcAft>
              </a:pPr>
              <a:r>
                <a:rPr lang="tr-TR" sz="1400" dirty="0"/>
                <a:t>Yarışmanın </a:t>
              </a:r>
              <a:r>
                <a:rPr lang="tr-TR" sz="1400" dirty="0" smtClean="0"/>
                <a:t>her kategorisinde ekiplerin </a:t>
              </a:r>
              <a:r>
                <a:rPr lang="tr-TR" sz="1400" b="1" dirty="0" smtClean="0"/>
                <a:t>yenilikçi </a:t>
              </a:r>
              <a:r>
                <a:rPr lang="tr-TR" sz="1400" b="1" dirty="0"/>
                <a:t>iş </a:t>
              </a:r>
              <a:r>
                <a:rPr lang="tr-TR" sz="1400" b="1" dirty="0" smtClean="0"/>
                <a:t>fikirleri </a:t>
              </a:r>
              <a:r>
                <a:rPr lang="tr-TR" sz="1400" dirty="0" smtClean="0"/>
                <a:t>getirmesi </a:t>
              </a:r>
              <a:r>
                <a:rPr lang="tr-TR" sz="1400" dirty="0"/>
                <a:t>zorunludur</a:t>
              </a:r>
              <a:r>
                <a:rPr lang="tr-TR" sz="1400" dirty="0" smtClean="0"/>
                <a:t>. Proje Başvuruları  yandaki yenilik tanımlarına uygun olmalıdır. </a:t>
              </a:r>
              <a:endParaRPr lang="tr-TR" sz="1400" dirty="0"/>
            </a:p>
          </p:txBody>
        </p:sp>
      </p:grpSp>
      <p:grpSp>
        <p:nvGrpSpPr>
          <p:cNvPr id="20" name="Grup 19"/>
          <p:cNvGrpSpPr/>
          <p:nvPr/>
        </p:nvGrpSpPr>
        <p:grpSpPr>
          <a:xfrm>
            <a:off x="467545" y="1429967"/>
            <a:ext cx="5976664" cy="662481"/>
            <a:chOff x="3225848" y="2698633"/>
            <a:chExt cx="4691956" cy="796761"/>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329493" y="2732214"/>
              <a:ext cx="4422096"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Adaylar hali hazırda ticarileşmiş bir ürünle başvuruda bulunamazlar. </a:t>
              </a:r>
            </a:p>
          </p:txBody>
        </p:sp>
      </p:grpSp>
      <p:sp>
        <p:nvSpPr>
          <p:cNvPr id="24" name="Köşeli Çift Ayraç 23"/>
          <p:cNvSpPr/>
          <p:nvPr/>
        </p:nvSpPr>
        <p:spPr>
          <a:xfrm>
            <a:off x="2985381" y="3212976"/>
            <a:ext cx="5393612"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6" name="Metin kutusu 5"/>
          <p:cNvSpPr txBox="1"/>
          <p:nvPr/>
        </p:nvSpPr>
        <p:spPr>
          <a:xfrm>
            <a:off x="3561445" y="3381871"/>
            <a:ext cx="4787791"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Proje konusu tamamıyla yeni bir uygulama </a:t>
            </a:r>
            <a:r>
              <a:rPr lang="tr-TR" sz="1400" dirty="0" smtClean="0">
                <a:solidFill>
                  <a:schemeClr val="dk1">
                    <a:hueOff val="0"/>
                    <a:satOff val="0"/>
                    <a:lumOff val="0"/>
                    <a:alphaOff val="0"/>
                  </a:schemeClr>
                </a:solidFill>
                <a:latin typeface="+mn-lt"/>
              </a:rPr>
              <a:t>olabilir. </a:t>
            </a:r>
            <a:endParaRPr lang="tr-TR" sz="1400" dirty="0">
              <a:solidFill>
                <a:schemeClr val="dk1">
                  <a:hueOff val="0"/>
                  <a:satOff val="0"/>
                  <a:lumOff val="0"/>
                  <a:alphaOff val="0"/>
                </a:schemeClr>
              </a:solidFill>
              <a:latin typeface="+mn-lt"/>
            </a:endParaRPr>
          </a:p>
        </p:txBody>
      </p:sp>
      <p:sp>
        <p:nvSpPr>
          <p:cNvPr id="28" name="Köşeli Çift Ayraç 27"/>
          <p:cNvSpPr/>
          <p:nvPr/>
        </p:nvSpPr>
        <p:spPr>
          <a:xfrm>
            <a:off x="2985382" y="4005064"/>
            <a:ext cx="5403042"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7" name="Metin kutusu 6"/>
          <p:cNvSpPr txBox="1"/>
          <p:nvPr/>
        </p:nvSpPr>
        <p:spPr>
          <a:xfrm>
            <a:off x="3561445" y="4154294"/>
            <a:ext cx="4821723"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smtClean="0"/>
              <a:t>Proje konusu yerel </a:t>
            </a:r>
            <a:r>
              <a:rPr lang="tr-TR" dirty="0"/>
              <a:t>bölge için yeni bir </a:t>
            </a:r>
            <a:r>
              <a:rPr lang="tr-TR" dirty="0" smtClean="0"/>
              <a:t>uygulama olabilir. </a:t>
            </a:r>
            <a:endParaRPr lang="tr-TR" dirty="0"/>
          </a:p>
        </p:txBody>
      </p:sp>
      <p:sp>
        <p:nvSpPr>
          <p:cNvPr id="29" name="Köşeli Çift Ayraç 28"/>
          <p:cNvSpPr/>
          <p:nvPr/>
        </p:nvSpPr>
        <p:spPr>
          <a:xfrm>
            <a:off x="3049284" y="5733256"/>
            <a:ext cx="5282691" cy="617423"/>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0" name="Metin kutusu 29"/>
          <p:cNvSpPr txBox="1"/>
          <p:nvPr/>
        </p:nvSpPr>
        <p:spPr>
          <a:xfrm>
            <a:off x="3489438" y="5733256"/>
            <a:ext cx="4394930" cy="523220"/>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Proje </a:t>
            </a:r>
            <a:r>
              <a:rPr lang="tr-TR" sz="1400" dirty="0" smtClean="0">
                <a:solidFill>
                  <a:schemeClr val="dk1">
                    <a:hueOff val="0"/>
                    <a:satOff val="0"/>
                    <a:lumOff val="0"/>
                    <a:alphaOff val="0"/>
                  </a:schemeClr>
                </a:solidFill>
                <a:latin typeface="+mn-lt"/>
              </a:rPr>
              <a:t>konusu, </a:t>
            </a:r>
            <a:r>
              <a:rPr lang="tr-TR" sz="1400" dirty="0">
                <a:solidFill>
                  <a:schemeClr val="dk1">
                    <a:hueOff val="0"/>
                    <a:satOff val="0"/>
                    <a:lumOff val="0"/>
                    <a:alphaOff val="0"/>
                  </a:schemeClr>
                </a:solidFill>
                <a:latin typeface="+mn-lt"/>
              </a:rPr>
              <a:t>var olan bir uygulamanın yeni bir alanda </a:t>
            </a:r>
            <a:r>
              <a:rPr lang="tr-TR" sz="1400" dirty="0" smtClean="0">
                <a:solidFill>
                  <a:schemeClr val="dk1">
                    <a:hueOff val="0"/>
                    <a:satOff val="0"/>
                    <a:lumOff val="0"/>
                    <a:alphaOff val="0"/>
                  </a:schemeClr>
                </a:solidFill>
                <a:latin typeface="+mn-lt"/>
              </a:rPr>
              <a:t>kullanılması olabilir. </a:t>
            </a:r>
            <a:endParaRPr lang="tr-TR" sz="1400" dirty="0">
              <a:solidFill>
                <a:schemeClr val="dk1">
                  <a:hueOff val="0"/>
                  <a:satOff val="0"/>
                  <a:lumOff val="0"/>
                  <a:alphaOff val="0"/>
                </a:schemeClr>
              </a:solidFill>
              <a:latin typeface="+mn-lt"/>
            </a:endParaRPr>
          </a:p>
        </p:txBody>
      </p:sp>
      <p:sp>
        <p:nvSpPr>
          <p:cNvPr id="31" name="Köşeli Çift Ayraç 30"/>
          <p:cNvSpPr/>
          <p:nvPr/>
        </p:nvSpPr>
        <p:spPr>
          <a:xfrm>
            <a:off x="3075391" y="4869160"/>
            <a:ext cx="5303601" cy="708895"/>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2" name="Metin kutusu 31"/>
          <p:cNvSpPr txBox="1"/>
          <p:nvPr/>
        </p:nvSpPr>
        <p:spPr>
          <a:xfrm>
            <a:off x="3489437" y="4929983"/>
            <a:ext cx="4896545"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 konusu </a:t>
            </a:r>
            <a:r>
              <a:rPr lang="tr-TR" dirty="0" smtClean="0"/>
              <a:t>var </a:t>
            </a:r>
            <a:r>
              <a:rPr lang="tr-TR" dirty="0"/>
              <a:t>olan bir </a:t>
            </a:r>
            <a:r>
              <a:rPr lang="tr-TR" dirty="0" smtClean="0"/>
              <a:t>uygulamanın geliştirilmiş/genişletilmiş kullanımına</a:t>
            </a:r>
            <a:r>
              <a:rPr lang="tr-TR" dirty="0"/>
              <a:t>, yönelik yenilikçi fikir ve </a:t>
            </a:r>
            <a:r>
              <a:rPr lang="tr-TR" dirty="0" smtClean="0"/>
              <a:t>uygulama olabilir. </a:t>
            </a:r>
            <a:endParaRPr lang="tr-TR" dirty="0"/>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6185" y="3381871"/>
            <a:ext cx="2369608" cy="292614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5" name="1 Başlık"/>
          <p:cNvSpPr>
            <a:spLocks noGrp="1"/>
          </p:cNvSpPr>
          <p:nvPr>
            <p:ph type="title"/>
          </p:nvPr>
        </p:nvSpPr>
        <p:spPr>
          <a:xfrm>
            <a:off x="-36512" y="0"/>
            <a:ext cx="8352928" cy="706090"/>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8547089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Metin kutusu"/>
          <p:cNvSpPr txBox="1"/>
          <p:nvPr/>
        </p:nvSpPr>
        <p:spPr>
          <a:xfrm>
            <a:off x="467544" y="1023119"/>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Kimler Başvurabilir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395536" y="1729716"/>
            <a:ext cx="8352928" cy="806280"/>
            <a:chOff x="3022502" y="602186"/>
            <a:chExt cx="4968399" cy="806280"/>
          </a:xfrm>
        </p:grpSpPr>
        <p:sp>
          <p:nvSpPr>
            <p:cNvPr id="10" name="Köşeli Çift Ayraç 9"/>
            <p:cNvSpPr/>
            <p:nvPr/>
          </p:nvSpPr>
          <p:spPr>
            <a:xfrm>
              <a:off x="3022502" y="602186"/>
              <a:ext cx="4968399"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22320" y="645286"/>
              <a:ext cx="4668581"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lnSpc>
                  <a:spcPct val="90000"/>
                </a:lnSpc>
                <a:spcAft>
                  <a:spcPct val="35000"/>
                </a:spcAft>
              </a:pPr>
              <a:r>
                <a:rPr lang="tr-TR" sz="1400" dirty="0"/>
                <a:t>Başvuru sırasında </a:t>
              </a:r>
              <a:r>
                <a:rPr lang="tr-TR" sz="1400" b="1" dirty="0"/>
                <a:t>Türkiye’de ve KKTC’de </a:t>
              </a:r>
              <a:r>
                <a:rPr lang="tr-TR" sz="1400" dirty="0"/>
                <a:t>yer alan yükseköğretim kurumlarında </a:t>
              </a:r>
              <a:r>
                <a:rPr lang="tr-TR" sz="1400" b="1" dirty="0"/>
                <a:t>Ön Lisans veya</a:t>
              </a:r>
            </a:p>
            <a:p>
              <a:pPr lvl="0" defTabSz="711200">
                <a:lnSpc>
                  <a:spcPct val="90000"/>
                </a:lnSpc>
                <a:spcAft>
                  <a:spcPct val="35000"/>
                </a:spcAft>
              </a:pPr>
              <a:r>
                <a:rPr lang="tr-TR" sz="1400" b="1" dirty="0"/>
                <a:t>Lisans öğrencisi</a:t>
              </a:r>
              <a:r>
                <a:rPr lang="tr-TR" sz="1400" dirty="0"/>
                <a:t> olanlar başvuru yapabilir. </a:t>
              </a:r>
            </a:p>
          </p:txBody>
        </p:sp>
      </p:grpSp>
      <p:grpSp>
        <p:nvGrpSpPr>
          <p:cNvPr id="17" name="Grup 16"/>
          <p:cNvGrpSpPr/>
          <p:nvPr/>
        </p:nvGrpSpPr>
        <p:grpSpPr>
          <a:xfrm>
            <a:off x="395536" y="2724514"/>
            <a:ext cx="5976664" cy="992518"/>
            <a:chOff x="3163750" y="1650409"/>
            <a:chExt cx="4821124" cy="763180"/>
          </a:xfrm>
        </p:grpSpPr>
        <p:sp>
          <p:nvSpPr>
            <p:cNvPr id="18" name="Köşeli Çift Ayraç 17"/>
            <p:cNvSpPr/>
            <p:nvPr/>
          </p:nvSpPr>
          <p:spPr>
            <a:xfrm>
              <a:off x="3163750" y="1650409"/>
              <a:ext cx="4821124" cy="763180"/>
            </a:xfrm>
            <a:prstGeom prst="chevron">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19" name="Köşeli Çift Ayraç 4"/>
            <p:cNvSpPr/>
            <p:nvPr/>
          </p:nvSpPr>
          <p:spPr>
            <a:xfrm>
              <a:off x="3335375" y="1696838"/>
              <a:ext cx="4591414" cy="6703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smtClean="0"/>
                <a:t>Adaylar</a:t>
              </a:r>
              <a:r>
                <a:rPr lang="tr-TR" sz="1400" dirty="0"/>
                <a:t>, yarışma kategorilerinden </a:t>
              </a:r>
              <a:r>
                <a:rPr lang="tr-TR" sz="1400" b="1" dirty="0"/>
                <a:t>sadece birine </a:t>
              </a:r>
              <a:r>
                <a:rPr lang="tr-TR" sz="1400" dirty="0"/>
                <a:t>başvurabilirler. Yarışmaya </a:t>
              </a:r>
              <a:r>
                <a:rPr lang="tr-TR" sz="1400" b="1" dirty="0"/>
                <a:t>bireysel olarak </a:t>
              </a:r>
              <a:r>
                <a:rPr lang="tr-TR" sz="1400" b="1" dirty="0" smtClean="0"/>
                <a:t>veya en </a:t>
              </a:r>
              <a:r>
                <a:rPr lang="tr-TR" sz="1400" b="1" dirty="0"/>
                <a:t>fazla 3 kişiden oluşan ekipler </a:t>
              </a:r>
              <a:r>
                <a:rPr lang="tr-TR" sz="1400" dirty="0"/>
                <a:t>halinde başvuru yapılabilir. </a:t>
              </a:r>
              <a:r>
                <a:rPr lang="tr-TR" sz="1400" dirty="0" smtClean="0"/>
                <a:t>Başvuru, ekip adına ekip temsilcisi tarafından yapılır.</a:t>
              </a:r>
              <a:endParaRPr lang="tr-TR" sz="1400" kern="1200" dirty="0"/>
            </a:p>
          </p:txBody>
        </p:sp>
      </p:grpSp>
      <p:grpSp>
        <p:nvGrpSpPr>
          <p:cNvPr id="20" name="Grup 19"/>
          <p:cNvGrpSpPr/>
          <p:nvPr/>
        </p:nvGrpSpPr>
        <p:grpSpPr>
          <a:xfrm>
            <a:off x="323527" y="3940718"/>
            <a:ext cx="5976665" cy="928442"/>
            <a:chOff x="3225848" y="2698633"/>
            <a:chExt cx="4691956" cy="763180"/>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436431" y="2745733"/>
              <a:ext cx="4188126" cy="6394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Projenin 3’ten fazla kişi tarafından hazırlanması durumunda, proje ekibinin ortak kararıyla </a:t>
              </a:r>
              <a:r>
                <a:rPr lang="tr-TR" sz="1400" dirty="0" smtClean="0"/>
                <a:t>ekip üyeleri arasından </a:t>
              </a:r>
              <a:r>
                <a:rPr lang="tr-TR" sz="1400" dirty="0"/>
                <a:t>3 kişi seçilerek başvuru yapılabilir. Bu durumda ekip dışında kalanların </a:t>
              </a:r>
              <a:r>
                <a:rPr lang="tr-TR" sz="1400" dirty="0" smtClean="0"/>
                <a:t>hak talebinde bulunmayacaklarını </a:t>
              </a:r>
              <a:r>
                <a:rPr lang="tr-TR" sz="1400" dirty="0"/>
                <a:t>taahhüt eden </a:t>
              </a:r>
              <a:r>
                <a:rPr lang="tr-TR" sz="1400" b="1" dirty="0" err="1"/>
                <a:t>muvafakatnameleri</a:t>
              </a:r>
              <a:r>
                <a:rPr lang="tr-TR" sz="1400" dirty="0"/>
                <a:t> istenir.</a:t>
              </a:r>
            </a:p>
          </p:txBody>
        </p:sp>
      </p:grpSp>
      <p:sp>
        <p:nvSpPr>
          <p:cNvPr id="24" name="Köşeli Çift Ayraç 23"/>
          <p:cNvSpPr/>
          <p:nvPr/>
        </p:nvSpPr>
        <p:spPr>
          <a:xfrm>
            <a:off x="392499" y="5157192"/>
            <a:ext cx="5907693" cy="864096"/>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6" name="Köşeli Çift Ayraç 4"/>
          <p:cNvSpPr/>
          <p:nvPr/>
        </p:nvSpPr>
        <p:spPr>
          <a:xfrm>
            <a:off x="611559" y="5301208"/>
            <a:ext cx="5315091" cy="7060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Adaylar istemeleri halinde projelerini </a:t>
            </a:r>
            <a:r>
              <a:rPr lang="tr-TR" sz="1400" b="1" dirty="0"/>
              <a:t>bir danışman</a:t>
            </a:r>
            <a:r>
              <a:rPr lang="tr-TR" sz="1400" dirty="0"/>
              <a:t> eşliğinde de hazırlayabilirler.</a:t>
            </a:r>
          </a:p>
        </p:txBody>
      </p:sp>
      <p:pic>
        <p:nvPicPr>
          <p:cNvPr id="27" name="Picture 2" descr="C:\Documents and Settings\burcin.alparslan\Desktop\karsilastir.jpg"/>
          <p:cNvPicPr>
            <a:picLocks noChangeAspect="1" noChangeArrowheads="1"/>
          </p:cNvPicPr>
          <p:nvPr/>
        </p:nvPicPr>
        <p:blipFill>
          <a:blip r:embed="rId3" cstate="print"/>
          <a:srcRect/>
          <a:stretch>
            <a:fillRect/>
          </a:stretch>
        </p:blipFill>
        <p:spPr bwMode="auto">
          <a:xfrm rot="514284">
            <a:off x="6161253" y="3222990"/>
            <a:ext cx="2963708" cy="2222781"/>
          </a:xfrm>
          <a:prstGeom prst="ellipse">
            <a:avLst/>
          </a:prstGeom>
          <a:ln>
            <a:noFill/>
          </a:ln>
          <a:effectLst>
            <a:softEdge rad="112500"/>
          </a:effectLst>
        </p:spPr>
      </p:pic>
      <p:sp>
        <p:nvSpPr>
          <p:cNvPr id="28" name="1 Başlık"/>
          <p:cNvSpPr>
            <a:spLocks noGrp="1"/>
          </p:cNvSpPr>
          <p:nvPr>
            <p:ph type="title"/>
          </p:nvPr>
        </p:nvSpPr>
        <p:spPr>
          <a:xfrm>
            <a:off x="35496" y="0"/>
            <a:ext cx="8353176"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336470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Metin kutusu"/>
          <p:cNvSpPr txBox="1"/>
          <p:nvPr/>
        </p:nvSpPr>
        <p:spPr>
          <a:xfrm>
            <a:off x="323528" y="879103"/>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Nasıl Yapılır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2 İçerik Yer Tutucusu"/>
          <p:cNvSpPr txBox="1">
            <a:spLocks/>
          </p:cNvSpPr>
          <p:nvPr/>
        </p:nvSpPr>
        <p:spPr>
          <a:xfrm>
            <a:off x="359916" y="1458408"/>
            <a:ext cx="8136136" cy="2880171"/>
          </a:xfrm>
          <a:prstGeom prst="rect">
            <a:avLst/>
          </a:prstGeom>
        </p:spPr>
        <p:txBody>
          <a:bodyPr>
            <a:normAutofit/>
          </a:bodyPr>
          <a:lstStyle/>
          <a:p>
            <a:pPr algn="ctr" eaLnBrk="0" fontAlgn="auto" hangingPunct="0">
              <a:spcBef>
                <a:spcPct val="20000"/>
              </a:spcBef>
              <a:spcAft>
                <a:spcPts val="0"/>
              </a:spcAft>
              <a:buClr>
                <a:srgbClr val="000000"/>
              </a:buClr>
              <a:buSzPct val="100000"/>
              <a:buFont typeface="Arial" pitchFamily="34" charset="0"/>
              <a:buNone/>
              <a:defRPr/>
            </a:pPr>
            <a:endParaRPr lang="tr-TR" sz="1200" dirty="0">
              <a:solidFill>
                <a:schemeClr val="tx1">
                  <a:tint val="75000"/>
                </a:schemeClr>
              </a:solidFill>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3000" b="1" dirty="0" smtClean="0">
                <a:cs typeface="Arial" pitchFamily="34" charset="0"/>
              </a:rPr>
              <a:t>Elektronik </a:t>
            </a:r>
            <a:r>
              <a:rPr lang="tr-TR" sz="3000" b="1" dirty="0">
                <a:cs typeface="Arial" pitchFamily="34" charset="0"/>
              </a:rPr>
              <a:t>Başvuru </a:t>
            </a:r>
            <a:r>
              <a:rPr lang="tr-TR" sz="3000" b="1" dirty="0" smtClean="0">
                <a:cs typeface="Arial" pitchFamily="34" charset="0"/>
              </a:rPr>
              <a:t>Sistemi aracılığıyla başvurular alınır.  </a:t>
            </a:r>
            <a:endParaRPr lang="tr-TR" sz="3000" b="1" dirty="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20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05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4400" b="1" dirty="0" smtClean="0">
                <a:cs typeface="Arial" pitchFamily="34" charset="0"/>
              </a:rPr>
              <a:t>ebideb.tubitak.gov.tr</a:t>
            </a:r>
            <a:endParaRPr lang="tr-TR" sz="4400" b="1" dirty="0">
              <a:cs typeface="Arial" pitchFamily="34" charset="0"/>
            </a:endParaRPr>
          </a:p>
          <a:p>
            <a:pPr algn="ctr" fontAlgn="auto">
              <a:spcBef>
                <a:spcPct val="20000"/>
              </a:spcBef>
              <a:spcAft>
                <a:spcPts val="0"/>
              </a:spcAft>
              <a:buFont typeface="Arial" pitchFamily="34" charset="0"/>
              <a:buNone/>
              <a:defRPr/>
            </a:pPr>
            <a:endParaRPr lang="tr-TR" sz="2800" dirty="0">
              <a:solidFill>
                <a:schemeClr val="tx1">
                  <a:tint val="75000"/>
                </a:schemeClr>
              </a:solidFill>
              <a:cs typeface="Arial" pitchFamily="34" charset="0"/>
            </a:endParaRPr>
          </a:p>
          <a:p>
            <a:pPr lvl="1" algn="ctr" fontAlgn="auto">
              <a:spcBef>
                <a:spcPct val="20000"/>
              </a:spcBef>
              <a:spcAft>
                <a:spcPts val="0"/>
              </a:spcAft>
              <a:buFont typeface="Arial" pitchFamily="34" charset="0"/>
              <a:buNone/>
              <a:defRPr/>
            </a:pPr>
            <a:endParaRPr lang="tr-TR" sz="2400" dirty="0">
              <a:solidFill>
                <a:schemeClr val="tx1">
                  <a:tint val="75000"/>
                </a:schemeClr>
              </a:solidFill>
              <a:cs typeface="Arial" pitchFamily="34" charset="0"/>
            </a:endParaRPr>
          </a:p>
        </p:txBody>
      </p:sp>
      <p:pic>
        <p:nvPicPr>
          <p:cNvPr id="25" name="Picture 2" descr="C:\Documents and Settings\burcin.alparslan\Desktop\Keyboard-Enter.jpg"/>
          <p:cNvPicPr>
            <a:picLocks noChangeAspect="1" noChangeArrowheads="1"/>
          </p:cNvPicPr>
          <p:nvPr/>
        </p:nvPicPr>
        <p:blipFill>
          <a:blip r:embed="rId3" cstate="print"/>
          <a:srcRect/>
          <a:stretch>
            <a:fillRect/>
          </a:stretch>
        </p:blipFill>
        <p:spPr bwMode="auto">
          <a:xfrm>
            <a:off x="5687466" y="3933056"/>
            <a:ext cx="2978855" cy="2238396"/>
          </a:xfrm>
          <a:prstGeom prst="ellipse">
            <a:avLst/>
          </a:prstGeom>
          <a:ln>
            <a:noFill/>
          </a:ln>
          <a:effectLst>
            <a:softEdge rad="112500"/>
          </a:effectLst>
        </p:spPr>
      </p:pic>
      <p:sp>
        <p:nvSpPr>
          <p:cNvPr id="4" name="Metin kutusu 3"/>
          <p:cNvSpPr txBox="1"/>
          <p:nvPr/>
        </p:nvSpPr>
        <p:spPr>
          <a:xfrm>
            <a:off x="251520" y="4551511"/>
            <a:ext cx="5400600" cy="461665"/>
          </a:xfrm>
          <a:prstGeom prst="rect">
            <a:avLst/>
          </a:prstGeom>
          <a:noFill/>
        </p:spPr>
        <p:txBody>
          <a:bodyPr wrap="square" rtlCol="0">
            <a:spAutoFit/>
          </a:bodyPr>
          <a:lstStyle/>
          <a:p>
            <a:r>
              <a:rPr lang="tr-TR" sz="2400" b="1" dirty="0"/>
              <a:t>Başvuru Tarihleri: </a:t>
            </a:r>
            <a:r>
              <a:rPr lang="tr-TR" sz="2400" b="1" u="sng" dirty="0" smtClean="0"/>
              <a:t>7-25 </a:t>
            </a:r>
            <a:r>
              <a:rPr lang="tr-TR" sz="2400" b="1" u="sng" dirty="0"/>
              <a:t>Mayıs 2018</a:t>
            </a:r>
            <a:endParaRPr lang="tr-TR" sz="2400" b="1" u="sng" dirty="0">
              <a:latin typeface="Corbel" pitchFamily="34" charset="0"/>
            </a:endParaRPr>
          </a:p>
        </p:txBody>
      </p:sp>
      <p:sp>
        <p:nvSpPr>
          <p:cNvPr id="8" name="1 Başlık"/>
          <p:cNvSpPr>
            <a:spLocks noGrp="1"/>
          </p:cNvSpPr>
          <p:nvPr>
            <p:ph type="title"/>
          </p:nvPr>
        </p:nvSpPr>
        <p:spPr>
          <a:xfrm>
            <a:off x="35496" y="0"/>
            <a:ext cx="8265864"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15159907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Metin kutusu"/>
          <p:cNvSpPr txBox="1"/>
          <p:nvPr/>
        </p:nvSpPr>
        <p:spPr>
          <a:xfrm>
            <a:off x="323528" y="879103"/>
            <a:ext cx="7829872"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Sırasında</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İstenen</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Evrakları Nelerdir?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648074" y="2257666"/>
            <a:ext cx="6754796" cy="739286"/>
            <a:chOff x="2618272" y="604215"/>
            <a:chExt cx="5244314" cy="763180"/>
          </a:xfrm>
        </p:grpSpPr>
        <p:sp>
          <p:nvSpPr>
            <p:cNvPr id="10" name="Köşeli Çift Ayraç 9"/>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2618272"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algn="ctr" defTabSz="711200">
                <a:spcAft>
                  <a:spcPct val="35000"/>
                </a:spcAft>
              </a:pPr>
              <a:r>
                <a:rPr lang="tr-TR" sz="1400" dirty="0"/>
                <a:t>TÜBİTAK tarafından belirlenen formatta hazırlanmış Proje </a:t>
              </a:r>
              <a:r>
                <a:rPr lang="tr-TR" sz="1400" dirty="0" smtClean="0"/>
                <a:t>Dokümanı</a:t>
              </a:r>
              <a:endParaRPr lang="tr-TR" sz="1400" dirty="0"/>
            </a:p>
          </p:txBody>
        </p:sp>
      </p:grpSp>
      <p:sp>
        <p:nvSpPr>
          <p:cNvPr id="14" name="Köşeli Çift Ayraç 13"/>
          <p:cNvSpPr/>
          <p:nvPr/>
        </p:nvSpPr>
        <p:spPr>
          <a:xfrm>
            <a:off x="1116640" y="1434134"/>
            <a:ext cx="6353428" cy="63455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09118" y="3212976"/>
            <a:ext cx="6433903"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982072" y="4077072"/>
            <a:ext cx="6460949"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75656" y="1562578"/>
            <a:ext cx="5688632" cy="307777"/>
          </a:xfrm>
          <a:prstGeom prst="rect">
            <a:avLst/>
          </a:prstGeom>
        </p:spPr>
        <p:txBody>
          <a:bodyPr wrap="square">
            <a:spAutoFit/>
          </a:bodyPr>
          <a:lstStyle/>
          <a:p>
            <a:r>
              <a:rPr lang="tr-TR" sz="1400" dirty="0">
                <a:solidFill>
                  <a:schemeClr val="dk1">
                    <a:hueOff val="0"/>
                    <a:satOff val="0"/>
                    <a:lumOff val="0"/>
                    <a:alphaOff val="0"/>
                  </a:schemeClr>
                </a:solidFill>
                <a:latin typeface="+mn-lt"/>
              </a:rPr>
              <a:t>Kişinin/ekip</a:t>
            </a:r>
            <a:r>
              <a:rPr lang="tr-TR" sz="1400" dirty="0"/>
              <a:t> </a:t>
            </a:r>
            <a:r>
              <a:rPr lang="tr-TR" sz="1400" dirty="0">
                <a:solidFill>
                  <a:schemeClr val="dk1">
                    <a:hueOff val="0"/>
                    <a:satOff val="0"/>
                    <a:lumOff val="0"/>
                    <a:alphaOff val="0"/>
                  </a:schemeClr>
                </a:solidFill>
                <a:latin typeface="+mn-lt"/>
              </a:rPr>
              <a:t>üyelerinin öğrenci </a:t>
            </a:r>
            <a:r>
              <a:rPr lang="tr-TR" sz="1400" dirty="0" smtClean="0">
                <a:solidFill>
                  <a:schemeClr val="dk1">
                    <a:hueOff val="0"/>
                    <a:satOff val="0"/>
                    <a:lumOff val="0"/>
                    <a:alphaOff val="0"/>
                  </a:schemeClr>
                </a:solidFill>
                <a:latin typeface="+mn-lt"/>
              </a:rPr>
              <a:t>belgesi</a:t>
            </a:r>
            <a:endParaRPr lang="tr-TR" sz="1400" dirty="0">
              <a:solidFill>
                <a:schemeClr val="dk1">
                  <a:hueOff val="0"/>
                  <a:satOff val="0"/>
                  <a:lumOff val="0"/>
                  <a:alphaOff val="0"/>
                </a:schemeClr>
              </a:solidFill>
              <a:latin typeface="+mn-lt"/>
            </a:endParaRPr>
          </a:p>
        </p:txBody>
      </p:sp>
      <p:sp>
        <p:nvSpPr>
          <p:cNvPr id="6" name="Metin kutusu 5"/>
          <p:cNvSpPr txBox="1"/>
          <p:nvPr/>
        </p:nvSpPr>
        <p:spPr>
          <a:xfrm>
            <a:off x="1403648" y="3356992"/>
            <a:ext cx="4536504"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Gerekli olması halinde Etik Kurul/Yasal İzin/Özel İzin Belgesi</a:t>
            </a:r>
          </a:p>
        </p:txBody>
      </p:sp>
      <p:sp>
        <p:nvSpPr>
          <p:cNvPr id="7" name="Metin kutusu 6"/>
          <p:cNvSpPr txBox="1"/>
          <p:nvPr/>
        </p:nvSpPr>
        <p:spPr>
          <a:xfrm>
            <a:off x="1331640" y="4149080"/>
            <a:ext cx="6768752"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 3’ten fazla kişi tarafından hazırlandıysa ekip dışında kalan </a:t>
            </a:r>
            <a:endParaRPr lang="tr-TR" dirty="0" smtClean="0"/>
          </a:p>
          <a:p>
            <a:r>
              <a:rPr lang="tr-TR" dirty="0" smtClean="0"/>
              <a:t>üyelerin </a:t>
            </a:r>
            <a:r>
              <a:rPr lang="tr-TR" dirty="0" err="1"/>
              <a:t>muvafakatnamesi</a:t>
            </a:r>
            <a:r>
              <a:rPr lang="tr-TR" dirty="0"/>
              <a:t> </a:t>
            </a:r>
          </a:p>
        </p:txBody>
      </p:sp>
      <p:sp>
        <p:nvSpPr>
          <p:cNvPr id="22" name="Metin kutusu 21"/>
          <p:cNvSpPr txBox="1"/>
          <p:nvPr/>
        </p:nvSpPr>
        <p:spPr>
          <a:xfrm>
            <a:off x="251520" y="5157192"/>
            <a:ext cx="8486472" cy="830997"/>
          </a:xfrm>
          <a:prstGeom prst="rect">
            <a:avLst/>
          </a:prstGeom>
          <a:noFill/>
        </p:spPr>
        <p:txBody>
          <a:bodyPr wrap="square" rtlCol="0">
            <a:spAutoFit/>
          </a:bodyPr>
          <a:lstStyle/>
          <a:p>
            <a:pPr algn="just"/>
            <a:r>
              <a:rPr lang="tr-TR" sz="1600" b="1" dirty="0">
                <a:solidFill>
                  <a:srgbClr val="C00000"/>
                </a:solidFill>
              </a:rPr>
              <a:t>Yukarıdaki belgelerin başvuru sırasında çevrimiçi olarak yüklenmesi yeterlidir. Başvuru </a:t>
            </a:r>
            <a:r>
              <a:rPr lang="tr-TR" sz="1600" b="1" dirty="0" smtClean="0">
                <a:solidFill>
                  <a:srgbClr val="C00000"/>
                </a:solidFill>
              </a:rPr>
              <a:t>koşullarından herhangi </a:t>
            </a:r>
            <a:r>
              <a:rPr lang="tr-TR" sz="1600" b="1" dirty="0">
                <a:solidFill>
                  <a:srgbClr val="C00000"/>
                </a:solidFill>
              </a:rPr>
              <a:t>birini sağlamayan, çevrimiçi başvurusunu onaylamayan, belgeleri tam ve uygun </a:t>
            </a:r>
            <a:r>
              <a:rPr lang="tr-TR" sz="1600" b="1" dirty="0" smtClean="0">
                <a:solidFill>
                  <a:srgbClr val="C00000"/>
                </a:solidFill>
              </a:rPr>
              <a:t>olmayan başvurular </a:t>
            </a:r>
            <a:r>
              <a:rPr lang="tr-TR" sz="1600" b="1" dirty="0">
                <a:solidFill>
                  <a:srgbClr val="C00000"/>
                </a:solidFill>
              </a:rPr>
              <a:t>işleme k</a:t>
            </a:r>
            <a:r>
              <a:rPr lang="tr-TR" sz="1600" b="1" dirty="0" smtClean="0">
                <a:solidFill>
                  <a:srgbClr val="C00000"/>
                </a:solidFill>
              </a:rPr>
              <a:t>onulmayacaktır</a:t>
            </a:r>
            <a:r>
              <a:rPr lang="tr-TR" sz="1600" b="1" dirty="0">
                <a:solidFill>
                  <a:srgbClr val="C00000"/>
                </a:solidFill>
              </a:rPr>
              <a:t>.</a:t>
            </a:r>
          </a:p>
        </p:txBody>
      </p:sp>
      <p:sp>
        <p:nvSpPr>
          <p:cNvPr id="18" name="1 Başlık"/>
          <p:cNvSpPr>
            <a:spLocks noGrp="1"/>
          </p:cNvSpPr>
          <p:nvPr>
            <p:ph type="title"/>
          </p:nvPr>
        </p:nvSpPr>
        <p:spPr>
          <a:xfrm>
            <a:off x="35496" y="0"/>
            <a:ext cx="8230244"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1599623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 xmlns:p14="http://schemas.microsoft.com/office/powerpoint/2010/main" val="2485368276"/>
              </p:ext>
            </p:extLst>
          </p:nvPr>
        </p:nvGraphicFramePr>
        <p:xfrm>
          <a:off x="251520" y="764704"/>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p:cNvSpPr txBox="1"/>
          <p:nvPr/>
        </p:nvSpPr>
        <p:spPr>
          <a:xfrm>
            <a:off x="3275856" y="1088157"/>
            <a:ext cx="2448272" cy="1692771"/>
          </a:xfrm>
          <a:prstGeom prst="rect">
            <a:avLst/>
          </a:prstGeom>
          <a:noFill/>
        </p:spPr>
        <p:txBody>
          <a:bodyPr wrap="square" rtlCol="0">
            <a:spAutoFit/>
          </a:bodyPr>
          <a:lstStyle/>
          <a:p>
            <a:pPr lvl="0" algn="ctr"/>
            <a:r>
              <a:rPr lang="tr-TR" sz="2000" b="1" dirty="0">
                <a:solidFill>
                  <a:schemeClr val="bg1"/>
                </a:solidFill>
              </a:rPr>
              <a:t>Final </a:t>
            </a:r>
            <a:endParaRPr lang="tr-TR" sz="2000" b="1" dirty="0" smtClean="0">
              <a:solidFill>
                <a:schemeClr val="bg1"/>
              </a:solidFill>
            </a:endParaRPr>
          </a:p>
          <a:p>
            <a:pPr lvl="0" algn="ctr"/>
            <a:r>
              <a:rPr lang="tr-TR" sz="2000" b="1" dirty="0" smtClean="0">
                <a:solidFill>
                  <a:schemeClr val="bg1"/>
                </a:solidFill>
              </a:rPr>
              <a:t>Sergisi</a:t>
            </a:r>
          </a:p>
          <a:p>
            <a:pPr lvl="0" algn="ctr"/>
            <a:endParaRPr lang="tr-TR" sz="200" dirty="0" smtClean="0">
              <a:solidFill>
                <a:schemeClr val="bg1"/>
              </a:solidFill>
            </a:endParaRPr>
          </a:p>
          <a:p>
            <a:pPr lvl="0" algn="ctr"/>
            <a:endParaRPr lang="tr-TR" sz="200" dirty="0">
              <a:solidFill>
                <a:schemeClr val="bg1"/>
              </a:solidFill>
            </a:endParaRPr>
          </a:p>
          <a:p>
            <a:pPr lvl="0" algn="ctr"/>
            <a:r>
              <a:rPr lang="tr-TR" sz="1200" dirty="0" smtClean="0">
                <a:solidFill>
                  <a:schemeClr val="bg1"/>
                </a:solidFill>
              </a:rPr>
              <a:t> </a:t>
            </a:r>
            <a:r>
              <a:rPr lang="tr-TR" sz="1200" dirty="0">
                <a:solidFill>
                  <a:schemeClr val="bg1"/>
                </a:solidFill>
              </a:rPr>
              <a:t>Final Sergisinde proje </a:t>
            </a:r>
            <a:endParaRPr lang="tr-TR" sz="1200" dirty="0" smtClean="0">
              <a:solidFill>
                <a:schemeClr val="bg1"/>
              </a:solidFill>
            </a:endParaRPr>
          </a:p>
          <a:p>
            <a:pPr lvl="0" algn="ctr"/>
            <a:r>
              <a:rPr lang="tr-TR" sz="1200" dirty="0" smtClean="0">
                <a:solidFill>
                  <a:schemeClr val="bg1"/>
                </a:solidFill>
              </a:rPr>
              <a:t>sahipleri </a:t>
            </a:r>
            <a:r>
              <a:rPr lang="tr-TR" sz="1200" dirty="0">
                <a:solidFill>
                  <a:schemeClr val="bg1"/>
                </a:solidFill>
              </a:rPr>
              <a:t>projelerini jüri </a:t>
            </a:r>
            <a:endParaRPr lang="tr-TR" sz="1200" dirty="0" smtClean="0">
              <a:solidFill>
                <a:schemeClr val="bg1"/>
              </a:solidFill>
            </a:endParaRPr>
          </a:p>
          <a:p>
            <a:pPr lvl="0" algn="ctr"/>
            <a:r>
              <a:rPr lang="tr-TR" sz="1200" dirty="0" smtClean="0">
                <a:solidFill>
                  <a:schemeClr val="bg1"/>
                </a:solidFill>
              </a:rPr>
              <a:t>önünde </a:t>
            </a:r>
            <a:r>
              <a:rPr lang="tr-TR" sz="1200" dirty="0">
                <a:solidFill>
                  <a:schemeClr val="bg1"/>
                </a:solidFill>
              </a:rPr>
              <a:t>sözlü olarak sunarlar. Jüri </a:t>
            </a:r>
            <a:r>
              <a:rPr lang="tr-TR" sz="1200" dirty="0" smtClean="0">
                <a:solidFill>
                  <a:schemeClr val="bg1"/>
                </a:solidFill>
              </a:rPr>
              <a:t>değerlendirmesi sonucunda </a:t>
            </a:r>
            <a:r>
              <a:rPr lang="tr-TR" sz="1200" dirty="0">
                <a:solidFill>
                  <a:schemeClr val="bg1"/>
                </a:solidFill>
              </a:rPr>
              <a:t>final dereceleri belirlenir</a:t>
            </a:r>
          </a:p>
        </p:txBody>
      </p:sp>
      <p:sp>
        <p:nvSpPr>
          <p:cNvPr id="4" name="Metin kutusu 3"/>
          <p:cNvSpPr txBox="1"/>
          <p:nvPr/>
        </p:nvSpPr>
        <p:spPr>
          <a:xfrm>
            <a:off x="1466527" y="4293096"/>
            <a:ext cx="6408712" cy="1031051"/>
          </a:xfrm>
          <a:prstGeom prst="rect">
            <a:avLst/>
          </a:prstGeom>
          <a:noFill/>
        </p:spPr>
        <p:txBody>
          <a:bodyPr wrap="square" rtlCol="0">
            <a:spAutoFit/>
          </a:bodyPr>
          <a:lstStyle/>
          <a:p>
            <a:pPr lvl="0" algn="ctr"/>
            <a:r>
              <a:rPr lang="tr-TR" b="1" dirty="0" smtClean="0">
                <a:solidFill>
                  <a:schemeClr val="bg1"/>
                </a:solidFill>
              </a:rPr>
              <a:t>İkinci Aşama Değerlendirmesi</a:t>
            </a:r>
          </a:p>
          <a:p>
            <a:pPr lvl="0" algn="ctr"/>
            <a:endParaRPr lang="tr-TR" sz="400" dirty="0">
              <a:solidFill>
                <a:schemeClr val="bg1"/>
              </a:solidFill>
            </a:endParaRPr>
          </a:p>
          <a:p>
            <a:pPr lvl="0" algn="ctr"/>
            <a:r>
              <a:rPr lang="tr-TR" sz="1300" dirty="0">
                <a:solidFill>
                  <a:schemeClr val="bg1"/>
                </a:solidFill>
              </a:rPr>
              <a:t>Birinci aşamayı geçen projeler alanında uzman bilim insanları tarafından değerlendirilerek </a:t>
            </a:r>
            <a:r>
              <a:rPr lang="tr-TR" sz="1300" dirty="0" smtClean="0">
                <a:solidFill>
                  <a:schemeClr val="bg1"/>
                </a:solidFill>
              </a:rPr>
              <a:t>her kategoride </a:t>
            </a:r>
            <a:r>
              <a:rPr lang="tr-TR" sz="1300" dirty="0">
                <a:solidFill>
                  <a:schemeClr val="bg1"/>
                </a:solidFill>
              </a:rPr>
              <a:t>başarılı bulunan projeler bölge sergisine </a:t>
            </a:r>
            <a:r>
              <a:rPr lang="tr-TR" sz="1300" dirty="0" smtClean="0">
                <a:solidFill>
                  <a:schemeClr val="bg1"/>
                </a:solidFill>
              </a:rPr>
              <a:t>davet edilmek </a:t>
            </a:r>
            <a:r>
              <a:rPr lang="tr-TR" sz="1300" dirty="0">
                <a:solidFill>
                  <a:schemeClr val="bg1"/>
                </a:solidFill>
              </a:rPr>
              <a:t>üzere Bölge </a:t>
            </a:r>
            <a:r>
              <a:rPr lang="tr-TR" sz="1300" dirty="0" smtClean="0">
                <a:solidFill>
                  <a:schemeClr val="bg1"/>
                </a:solidFill>
              </a:rPr>
              <a:t>Koordinatörlüğünce </a:t>
            </a:r>
            <a:r>
              <a:rPr lang="tr-TR" sz="1300" dirty="0">
                <a:solidFill>
                  <a:schemeClr val="bg1"/>
                </a:solidFill>
              </a:rPr>
              <a:t>belirlenir.</a:t>
            </a:r>
          </a:p>
        </p:txBody>
      </p:sp>
      <p:sp>
        <p:nvSpPr>
          <p:cNvPr id="5" name="Metin kutusu 4"/>
          <p:cNvSpPr txBox="1"/>
          <p:nvPr/>
        </p:nvSpPr>
        <p:spPr>
          <a:xfrm>
            <a:off x="755576" y="5517232"/>
            <a:ext cx="7560840" cy="1446550"/>
          </a:xfrm>
          <a:prstGeom prst="rect">
            <a:avLst/>
          </a:prstGeom>
          <a:noFill/>
        </p:spPr>
        <p:txBody>
          <a:bodyPr wrap="square" rtlCol="0">
            <a:spAutoFit/>
          </a:bodyPr>
          <a:lstStyle/>
          <a:p>
            <a:pPr lvl="0" algn="ctr"/>
            <a:r>
              <a:rPr lang="tr-TR" b="1" dirty="0" smtClean="0">
                <a:solidFill>
                  <a:schemeClr val="bg1"/>
                </a:solidFill>
              </a:rPr>
              <a:t>Birinci </a:t>
            </a:r>
            <a:r>
              <a:rPr lang="tr-TR" b="1" dirty="0">
                <a:solidFill>
                  <a:schemeClr val="bg1"/>
                </a:solidFill>
              </a:rPr>
              <a:t>Aşama </a:t>
            </a:r>
            <a:r>
              <a:rPr lang="tr-TR" b="1" dirty="0" smtClean="0">
                <a:solidFill>
                  <a:schemeClr val="bg1"/>
                </a:solidFill>
              </a:rPr>
              <a:t>Değerlendirmesi </a:t>
            </a:r>
            <a:r>
              <a:rPr lang="tr-TR" b="1" dirty="0">
                <a:solidFill>
                  <a:schemeClr val="bg1"/>
                </a:solidFill>
              </a:rPr>
              <a:t>(Ön İnceleme</a:t>
            </a:r>
            <a:r>
              <a:rPr lang="tr-TR" b="1" dirty="0" smtClean="0">
                <a:solidFill>
                  <a:schemeClr val="bg1"/>
                </a:solidFill>
              </a:rPr>
              <a:t>)</a:t>
            </a:r>
          </a:p>
          <a:p>
            <a:pPr lvl="0" algn="ctr"/>
            <a:endParaRPr lang="tr-TR" sz="700" dirty="0">
              <a:solidFill>
                <a:schemeClr val="bg1"/>
              </a:solidFill>
            </a:endParaRPr>
          </a:p>
          <a:p>
            <a:pPr lvl="0" algn="ctr"/>
            <a:r>
              <a:rPr lang="tr-TR" sz="1400" dirty="0" smtClean="0">
                <a:solidFill>
                  <a:schemeClr val="bg1"/>
                </a:solidFill>
              </a:rPr>
              <a:t>Elektronik </a:t>
            </a:r>
            <a:r>
              <a:rPr lang="tr-TR" sz="1400" dirty="0">
                <a:solidFill>
                  <a:schemeClr val="bg1"/>
                </a:solidFill>
              </a:rPr>
              <a:t>ortamda alınan başvurular başvuru belgelerinin tam olup olmadığı yönünden </a:t>
            </a:r>
            <a:endParaRPr lang="tr-TR" sz="1400" dirty="0" smtClean="0">
              <a:solidFill>
                <a:schemeClr val="bg1"/>
              </a:solidFill>
            </a:endParaRPr>
          </a:p>
          <a:p>
            <a:pPr lvl="0" algn="ctr"/>
            <a:r>
              <a:rPr lang="tr-TR" sz="1400" dirty="0" smtClean="0">
                <a:solidFill>
                  <a:schemeClr val="bg1"/>
                </a:solidFill>
              </a:rPr>
              <a:t>Bölge Koordinatörlüğünce </a:t>
            </a:r>
            <a:r>
              <a:rPr lang="tr-TR" sz="1400" dirty="0">
                <a:solidFill>
                  <a:schemeClr val="bg1"/>
                </a:solidFill>
              </a:rPr>
              <a:t>kontrol edilir, eksik belge veya hatalı belge ile yapılan </a:t>
            </a:r>
            <a:endParaRPr lang="tr-TR" sz="1400" dirty="0" smtClean="0">
              <a:solidFill>
                <a:schemeClr val="bg1"/>
              </a:solidFill>
            </a:endParaRPr>
          </a:p>
          <a:p>
            <a:pPr lvl="0" algn="ctr"/>
            <a:r>
              <a:rPr lang="tr-TR" sz="1400" dirty="0" smtClean="0">
                <a:solidFill>
                  <a:schemeClr val="bg1"/>
                </a:solidFill>
              </a:rPr>
              <a:t>başvurular </a:t>
            </a:r>
            <a:r>
              <a:rPr lang="tr-TR" sz="1400" dirty="0">
                <a:solidFill>
                  <a:schemeClr val="bg1"/>
                </a:solidFill>
              </a:rPr>
              <a:t>geçersiz sayılır. </a:t>
            </a:r>
          </a:p>
          <a:p>
            <a:endParaRPr lang="tr-TR" dirty="0">
              <a:latin typeface="Corbel" pitchFamily="34" charset="0"/>
            </a:endParaRPr>
          </a:p>
        </p:txBody>
      </p:sp>
      <p:sp>
        <p:nvSpPr>
          <p:cNvPr id="8" name="8 Metin kutusu"/>
          <p:cNvSpPr txBox="1"/>
          <p:nvPr/>
        </p:nvSpPr>
        <p:spPr>
          <a:xfrm>
            <a:off x="179512" y="908719"/>
            <a:ext cx="2592287" cy="830997"/>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Yöntemi Nedir?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1" name="Metin kutusu 10"/>
          <p:cNvSpPr txBox="1"/>
          <p:nvPr/>
        </p:nvSpPr>
        <p:spPr>
          <a:xfrm>
            <a:off x="2555775" y="2759149"/>
            <a:ext cx="3888433" cy="1461939"/>
          </a:xfrm>
          <a:prstGeom prst="rect">
            <a:avLst/>
          </a:prstGeom>
          <a:noFill/>
        </p:spPr>
        <p:txBody>
          <a:bodyPr wrap="square" rtlCol="0">
            <a:spAutoFit/>
          </a:bodyPr>
          <a:lstStyle/>
          <a:p>
            <a:pPr lvl="0" algn="ctr"/>
            <a:r>
              <a:rPr lang="tr-TR" b="1" dirty="0">
                <a:solidFill>
                  <a:schemeClr val="bg1"/>
                </a:solidFill>
              </a:rPr>
              <a:t>Bölge </a:t>
            </a:r>
            <a:r>
              <a:rPr lang="tr-TR" b="1" dirty="0" smtClean="0">
                <a:solidFill>
                  <a:schemeClr val="bg1"/>
                </a:solidFill>
              </a:rPr>
              <a:t>Sergileri</a:t>
            </a:r>
          </a:p>
          <a:p>
            <a:pPr lvl="0" algn="ctr"/>
            <a:endParaRPr lang="tr-TR" sz="300" b="1" dirty="0" smtClean="0">
              <a:solidFill>
                <a:schemeClr val="bg1"/>
              </a:solidFill>
            </a:endParaRPr>
          </a:p>
          <a:p>
            <a:pPr lvl="0" algn="ctr"/>
            <a:endParaRPr lang="tr-TR" sz="200" b="1" dirty="0">
              <a:solidFill>
                <a:schemeClr val="bg1"/>
              </a:solidFill>
            </a:endParaRPr>
          </a:p>
          <a:p>
            <a:pPr lvl="0" algn="ctr"/>
            <a:r>
              <a:rPr lang="tr-TR" sz="1100" dirty="0">
                <a:solidFill>
                  <a:schemeClr val="bg1"/>
                </a:solidFill>
              </a:rPr>
              <a:t>İkinci aşama değerlendirmesinde başarılı bulunan </a:t>
            </a:r>
            <a:endParaRPr lang="tr-TR" sz="1100" dirty="0" smtClean="0">
              <a:solidFill>
                <a:schemeClr val="bg1"/>
              </a:solidFill>
            </a:endParaRPr>
          </a:p>
          <a:p>
            <a:pPr lvl="0" algn="ctr"/>
            <a:r>
              <a:rPr lang="tr-TR" sz="1100" dirty="0" smtClean="0">
                <a:solidFill>
                  <a:schemeClr val="bg1"/>
                </a:solidFill>
              </a:rPr>
              <a:t>projeler </a:t>
            </a:r>
            <a:r>
              <a:rPr lang="tr-TR" sz="1100" dirty="0">
                <a:solidFill>
                  <a:schemeClr val="bg1"/>
                </a:solidFill>
              </a:rPr>
              <a:t>bölge </a:t>
            </a:r>
            <a:r>
              <a:rPr lang="tr-TR" sz="1100" dirty="0" smtClean="0">
                <a:solidFill>
                  <a:schemeClr val="bg1"/>
                </a:solidFill>
              </a:rPr>
              <a:t>sergisine davet </a:t>
            </a:r>
            <a:r>
              <a:rPr lang="tr-TR" sz="1100" dirty="0">
                <a:solidFill>
                  <a:schemeClr val="bg1"/>
                </a:solidFill>
              </a:rPr>
              <a:t>edilerek </a:t>
            </a:r>
            <a:r>
              <a:rPr lang="tr-TR" sz="1100" dirty="0" smtClean="0">
                <a:solidFill>
                  <a:schemeClr val="bg1"/>
                </a:solidFill>
              </a:rPr>
              <a:t>önceden duyurulan </a:t>
            </a:r>
            <a:r>
              <a:rPr lang="tr-TR" sz="1100" dirty="0">
                <a:solidFill>
                  <a:schemeClr val="bg1"/>
                </a:solidFill>
              </a:rPr>
              <a:t>tarihler arasında sergilenir. Proje sahipleri projelerini jüri önünde sözlü olarak </a:t>
            </a:r>
            <a:r>
              <a:rPr lang="tr-TR" sz="1100" dirty="0" smtClean="0">
                <a:solidFill>
                  <a:schemeClr val="bg1"/>
                </a:solidFill>
              </a:rPr>
              <a:t>sunarlar. Jüri </a:t>
            </a:r>
            <a:r>
              <a:rPr lang="tr-TR" sz="1100" dirty="0">
                <a:solidFill>
                  <a:schemeClr val="bg1"/>
                </a:solidFill>
              </a:rPr>
              <a:t>değerlendirmesi sonucunda bölge dereceleri belirlenir. </a:t>
            </a:r>
            <a:r>
              <a:rPr lang="tr-TR" sz="1100" u="sng" dirty="0" smtClean="0">
                <a:solidFill>
                  <a:schemeClr val="bg1"/>
                </a:solidFill>
              </a:rPr>
              <a:t>Bölge sergisinde </a:t>
            </a:r>
            <a:r>
              <a:rPr lang="tr-TR" sz="1100" u="sng" dirty="0">
                <a:solidFill>
                  <a:schemeClr val="bg1"/>
                </a:solidFill>
              </a:rPr>
              <a:t>birincilik ödülü </a:t>
            </a:r>
            <a:r>
              <a:rPr lang="tr-TR" sz="1100" u="sng" dirty="0" smtClean="0">
                <a:solidFill>
                  <a:schemeClr val="bg1"/>
                </a:solidFill>
              </a:rPr>
              <a:t>alan projeler </a:t>
            </a:r>
            <a:r>
              <a:rPr lang="tr-TR" sz="1100" u="sng" dirty="0">
                <a:solidFill>
                  <a:schemeClr val="bg1"/>
                </a:solidFill>
              </a:rPr>
              <a:t>final sergisine davet edilir</a:t>
            </a:r>
            <a:r>
              <a:rPr lang="tr-TR" sz="1100" dirty="0">
                <a:solidFill>
                  <a:schemeClr val="bg1"/>
                </a:solidFill>
              </a:rPr>
              <a:t>.</a:t>
            </a:r>
          </a:p>
        </p:txBody>
      </p:sp>
      <p:sp>
        <p:nvSpPr>
          <p:cNvPr id="10" name="1 Başlık"/>
          <p:cNvSpPr>
            <a:spLocks noGrp="1"/>
          </p:cNvSpPr>
          <p:nvPr>
            <p:ph type="title"/>
          </p:nvPr>
        </p:nvSpPr>
        <p:spPr>
          <a:xfrm>
            <a:off x="0" y="-15875"/>
            <a:ext cx="8316416"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638535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6512" y="-27384"/>
            <a:ext cx="8676456" cy="706438"/>
          </a:xfrm>
        </p:spPr>
        <p:txBody>
          <a:bodyPr>
            <a:normAutofit/>
          </a:bodyPr>
          <a:lstStyle/>
          <a:p>
            <a:pPr>
              <a:defRPr/>
            </a:pPr>
            <a:r>
              <a:rPr lang="tr-TR" sz="2100" dirty="0">
                <a:latin typeface="Arial" pitchFamily="34" charset="0"/>
                <a:cs typeface="Arial" pitchFamily="34" charset="0"/>
              </a:rPr>
              <a:t>2242 Öncelikli Alanlarda Üniversite Öğrencileri Proje Yarışması</a:t>
            </a:r>
            <a:endParaRPr lang="tr-TR" sz="2100" dirty="0" smtClean="0">
              <a:latin typeface="Arial" pitchFamily="34" charset="0"/>
              <a:cs typeface="Arial" pitchFamily="34" charset="0"/>
            </a:endParaRPr>
          </a:p>
        </p:txBody>
      </p:sp>
      <p:sp>
        <p:nvSpPr>
          <p:cNvPr id="5" name="8 Metin kutusu"/>
          <p:cNvSpPr txBox="1"/>
          <p:nvPr/>
        </p:nvSpPr>
        <p:spPr>
          <a:xfrm>
            <a:off x="467544" y="1104370"/>
            <a:ext cx="597666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Değerlendirme Kriterleri Nelerdir?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424734" y="3898493"/>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8" name="Grup 7"/>
          <p:cNvGrpSpPr/>
          <p:nvPr/>
        </p:nvGrpSpPr>
        <p:grpSpPr>
          <a:xfrm>
            <a:off x="1907704" y="1916832"/>
            <a:ext cx="2205260" cy="1296144"/>
            <a:chOff x="0" y="1096541"/>
            <a:chExt cx="2586344" cy="3265973"/>
          </a:xfrm>
        </p:grpSpPr>
        <p:sp>
          <p:nvSpPr>
            <p:cNvPr id="9" name="Yuvarlatılmış Dikdörtgen 8"/>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1" name="Dörtlü Ok 10"/>
          <p:cNvSpPr/>
          <p:nvPr/>
        </p:nvSpPr>
        <p:spPr>
          <a:xfrm>
            <a:off x="1711120" y="1772816"/>
            <a:ext cx="5075620" cy="3168352"/>
          </a:xfrm>
          <a:prstGeom prst="quadArrow">
            <a:avLst>
              <a:gd name="adj1" fmla="val 2000"/>
              <a:gd name="adj2" fmla="val 4000"/>
              <a:gd name="adj3" fmla="val 5000"/>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grpSp>
        <p:nvGrpSpPr>
          <p:cNvPr id="12" name="Grup 11"/>
          <p:cNvGrpSpPr/>
          <p:nvPr/>
        </p:nvGrpSpPr>
        <p:grpSpPr>
          <a:xfrm>
            <a:off x="4406923" y="1916832"/>
            <a:ext cx="2205260" cy="1296144"/>
            <a:chOff x="0" y="1096541"/>
            <a:chExt cx="2586344" cy="3265973"/>
          </a:xfrm>
        </p:grpSpPr>
        <p:sp>
          <p:nvSpPr>
            <p:cNvPr id="14" name="Yuvarlatılmış Dikdörtgen 13"/>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5"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grpSp>
        <p:nvGrpSpPr>
          <p:cNvPr id="16" name="Grup 15"/>
          <p:cNvGrpSpPr/>
          <p:nvPr/>
        </p:nvGrpSpPr>
        <p:grpSpPr>
          <a:xfrm>
            <a:off x="4440192" y="3501008"/>
            <a:ext cx="2205260" cy="1296144"/>
            <a:chOff x="0" y="1096541"/>
            <a:chExt cx="2586344" cy="3265973"/>
          </a:xfrm>
        </p:grpSpPr>
        <p:sp>
          <p:nvSpPr>
            <p:cNvPr id="17" name="Yuvarlatılmış Dikdörtgen 16"/>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grpSp>
        <p:nvGrpSpPr>
          <p:cNvPr id="20" name="Grup 19"/>
          <p:cNvGrpSpPr/>
          <p:nvPr/>
        </p:nvGrpSpPr>
        <p:grpSpPr>
          <a:xfrm>
            <a:off x="1907704" y="3501008"/>
            <a:ext cx="2205260" cy="1296144"/>
            <a:chOff x="0" y="1096541"/>
            <a:chExt cx="2586344" cy="3265973"/>
          </a:xfrm>
        </p:grpSpPr>
        <p:sp>
          <p:nvSpPr>
            <p:cNvPr id="21" name="Yuvarlatılmış Dikdörtgen 20"/>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4" name="Metin kutusu 3"/>
          <p:cNvSpPr txBox="1"/>
          <p:nvPr/>
        </p:nvSpPr>
        <p:spPr>
          <a:xfrm>
            <a:off x="2110233" y="2330345"/>
            <a:ext cx="1800200" cy="369332"/>
          </a:xfrm>
          <a:prstGeom prst="rect">
            <a:avLst/>
          </a:prstGeom>
          <a:noFill/>
        </p:spPr>
        <p:txBody>
          <a:bodyPr wrap="square" rtlCol="0">
            <a:spAutoFit/>
          </a:bodyPr>
          <a:lstStyle/>
          <a:p>
            <a:pPr algn="ctr"/>
            <a:r>
              <a:rPr lang="tr-TR" b="1" dirty="0">
                <a:solidFill>
                  <a:schemeClr val="bg1"/>
                </a:solidFill>
                <a:latin typeface="Corbel" pitchFamily="34" charset="0"/>
              </a:rPr>
              <a:t>Yenilikçilik</a:t>
            </a:r>
          </a:p>
        </p:txBody>
      </p:sp>
      <p:sp>
        <p:nvSpPr>
          <p:cNvPr id="6" name="Metin kutusu 5"/>
          <p:cNvSpPr txBox="1"/>
          <p:nvPr/>
        </p:nvSpPr>
        <p:spPr>
          <a:xfrm>
            <a:off x="4329446" y="2073622"/>
            <a:ext cx="2402794" cy="923330"/>
          </a:xfrm>
          <a:prstGeom prst="rect">
            <a:avLst/>
          </a:prstGeom>
          <a:noFill/>
        </p:spPr>
        <p:txBody>
          <a:bodyPr wrap="square" rtlCol="0">
            <a:spAutoFit/>
          </a:bodyPr>
          <a:lstStyle>
            <a:defPPr>
              <a:defRPr lang="tr-TR"/>
            </a:defPPr>
            <a:lvl1pPr algn="ctr">
              <a:defRPr b="1">
                <a:solidFill>
                  <a:schemeClr val="bg1"/>
                </a:solidFill>
                <a:latin typeface="Corbel" pitchFamily="34" charset="0"/>
              </a:defRPr>
            </a:lvl1pPr>
          </a:lstStyle>
          <a:p>
            <a:r>
              <a:rPr lang="tr-TR" dirty="0"/>
              <a:t>Geliştirme Sürecinin Uygunluğu, Etkinliği ve Yeterliliği</a:t>
            </a:r>
          </a:p>
        </p:txBody>
      </p:sp>
      <p:sp>
        <p:nvSpPr>
          <p:cNvPr id="7" name="Metin kutusu 6"/>
          <p:cNvSpPr txBox="1"/>
          <p:nvPr/>
        </p:nvSpPr>
        <p:spPr>
          <a:xfrm>
            <a:off x="1975530" y="3648555"/>
            <a:ext cx="2092414" cy="923330"/>
          </a:xfrm>
          <a:prstGeom prst="rect">
            <a:avLst/>
          </a:prstGeom>
          <a:noFill/>
        </p:spPr>
        <p:txBody>
          <a:bodyPr wrap="square" rtlCol="0">
            <a:spAutoFit/>
          </a:bodyPr>
          <a:lstStyle>
            <a:defPPr>
              <a:defRPr lang="tr-TR"/>
            </a:defPPr>
            <a:lvl1pPr algn="ctr">
              <a:defRPr b="1">
                <a:solidFill>
                  <a:schemeClr val="bg1"/>
                </a:solidFill>
                <a:latin typeface="Corbel" pitchFamily="34" charset="0"/>
              </a:defRPr>
            </a:lvl1pPr>
          </a:lstStyle>
          <a:p>
            <a:r>
              <a:rPr lang="tr-TR" dirty="0"/>
              <a:t>Uygulanabilirlik ve/veya Kullanılabilirlik</a:t>
            </a:r>
          </a:p>
        </p:txBody>
      </p:sp>
      <p:sp>
        <p:nvSpPr>
          <p:cNvPr id="24" name="Metin kutusu 23"/>
          <p:cNvSpPr txBox="1"/>
          <p:nvPr/>
        </p:nvSpPr>
        <p:spPr>
          <a:xfrm>
            <a:off x="4355976" y="3501008"/>
            <a:ext cx="2304256" cy="1200329"/>
          </a:xfrm>
          <a:prstGeom prst="rect">
            <a:avLst/>
          </a:prstGeom>
          <a:noFill/>
        </p:spPr>
        <p:txBody>
          <a:bodyPr wrap="square" rtlCol="0">
            <a:spAutoFit/>
          </a:bodyPr>
          <a:lstStyle/>
          <a:p>
            <a:pPr algn="ctr"/>
            <a:r>
              <a:rPr lang="tr-TR" b="1" dirty="0">
                <a:solidFill>
                  <a:schemeClr val="bg1"/>
                </a:solidFill>
                <a:latin typeface="Corbel" pitchFamily="34" charset="0"/>
              </a:rPr>
              <a:t> Projenin Çıktılarının Katma Değer ve Yaygın Etki Sağlama Yeteneği</a:t>
            </a:r>
          </a:p>
        </p:txBody>
      </p:sp>
      <p:sp>
        <p:nvSpPr>
          <p:cNvPr id="22" name="Metin kutusu 21"/>
          <p:cNvSpPr txBox="1"/>
          <p:nvPr/>
        </p:nvSpPr>
        <p:spPr>
          <a:xfrm>
            <a:off x="539552" y="5157192"/>
            <a:ext cx="6048672" cy="369332"/>
          </a:xfrm>
          <a:prstGeom prst="rect">
            <a:avLst/>
          </a:prstGeom>
          <a:noFill/>
        </p:spPr>
        <p:txBody>
          <a:bodyPr wrap="square" rtlCol="0">
            <a:spAutoFit/>
          </a:bodyPr>
          <a:lstStyle/>
          <a:p>
            <a:r>
              <a:rPr lang="tr-TR" dirty="0" smtClean="0">
                <a:latin typeface="Corbel" pitchFamily="34" charset="0"/>
              </a:rPr>
              <a:t>Not: Kriterlerin değerlendirmedeki ağırlığı eşittir. </a:t>
            </a:r>
            <a:endParaRPr lang="tr-TR" dirty="0">
              <a:latin typeface="Corbel" pitchFamily="34" charset="0"/>
            </a:endParaRPr>
          </a:p>
        </p:txBody>
      </p:sp>
      <p:sp>
        <p:nvSpPr>
          <p:cNvPr id="2" name="Dikdörtgen 1"/>
          <p:cNvSpPr/>
          <p:nvPr/>
        </p:nvSpPr>
        <p:spPr>
          <a:xfrm>
            <a:off x="539552" y="5661248"/>
            <a:ext cx="8568952" cy="892552"/>
          </a:xfrm>
          <a:prstGeom prst="rect">
            <a:avLst/>
          </a:prstGeom>
        </p:spPr>
        <p:txBody>
          <a:bodyPr wrap="square">
            <a:spAutoFit/>
          </a:bodyPr>
          <a:lstStyle/>
          <a:p>
            <a:r>
              <a:rPr lang="tr-TR" sz="1600" dirty="0"/>
              <a:t>Değerlendirme kriterlerinin </a:t>
            </a:r>
            <a:r>
              <a:rPr lang="tr-TR" sz="1600" dirty="0" smtClean="0"/>
              <a:t>ayrıntıları için: </a:t>
            </a:r>
            <a:endParaRPr lang="tr-TR" sz="1600" dirty="0"/>
          </a:p>
          <a:p>
            <a:endParaRPr lang="tr-TR" sz="400" dirty="0"/>
          </a:p>
          <a:p>
            <a:r>
              <a:rPr lang="tr-TR" sz="1600" b="1" dirty="0">
                <a:solidFill>
                  <a:schemeClr val="tx2">
                    <a:lumMod val="60000"/>
                    <a:lumOff val="40000"/>
                  </a:schemeClr>
                </a:solidFill>
                <a:hlinkClick r:id="rId3"/>
              </a:rPr>
              <a:t>https://</a:t>
            </a:r>
            <a:r>
              <a:rPr lang="tr-TR" sz="1600" b="1" dirty="0" smtClean="0">
                <a:solidFill>
                  <a:schemeClr val="tx2">
                    <a:lumMod val="60000"/>
                    <a:lumOff val="40000"/>
                  </a:schemeClr>
                </a:solidFill>
                <a:hlinkClick r:id="rId3"/>
              </a:rPr>
              <a:t>www.tubitak.gov.tr/tr/yarismalar/oncelikli-alanlarda-universite-ogrencileri-proje-yarismasi/icerik-degerlendirme-kriterleri</a:t>
            </a:r>
            <a:r>
              <a:rPr lang="tr-TR" sz="1600" b="1" dirty="0" smtClean="0">
                <a:solidFill>
                  <a:schemeClr val="tx2">
                    <a:lumMod val="60000"/>
                    <a:lumOff val="40000"/>
                  </a:schemeClr>
                </a:solidFill>
              </a:rPr>
              <a:t> </a:t>
            </a:r>
            <a:endParaRPr lang="tr-TR" sz="1600" b="1" dirty="0">
              <a:solidFill>
                <a:schemeClr val="tx2">
                  <a:lumMod val="60000"/>
                  <a:lumOff val="40000"/>
                </a:schemeClr>
              </a:solidFill>
            </a:endParaRPr>
          </a:p>
        </p:txBody>
      </p:sp>
    </p:spTree>
    <p:extLst>
      <p:ext uri="{BB962C8B-B14F-4D97-AF65-F5344CB8AC3E}">
        <p14:creationId xmlns="" xmlns:p14="http://schemas.microsoft.com/office/powerpoint/2010/main" val="14550393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Metin kutusu"/>
          <p:cNvSpPr txBox="1"/>
          <p:nvPr/>
        </p:nvSpPr>
        <p:spPr>
          <a:xfrm>
            <a:off x="323528" y="879103"/>
            <a:ext cx="92170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Proje Hangi Koşullarda değerlendirme dışında tutulur?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1043608" y="5301208"/>
            <a:ext cx="6606472" cy="689593"/>
            <a:chOff x="3064378" y="-118884"/>
            <a:chExt cx="5499720" cy="763180"/>
          </a:xfrm>
        </p:grpSpPr>
        <p:sp>
          <p:nvSpPr>
            <p:cNvPr id="10" name="Köşeli Çift Ayraç 9"/>
            <p:cNvSpPr/>
            <p:nvPr/>
          </p:nvSpPr>
          <p:spPr>
            <a:xfrm>
              <a:off x="3064378" y="-118884"/>
              <a:ext cx="549972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04157" y="50302"/>
              <a:ext cx="5065993" cy="4332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Proje kapsamında yürütülen çalışmaların halk sağlığı ve güvenliği için risk </a:t>
              </a:r>
              <a:r>
                <a:rPr lang="tr-TR" sz="1400" dirty="0" smtClean="0"/>
                <a:t>teşkil ettiğinin/edeceğinin </a:t>
              </a:r>
              <a:r>
                <a:rPr lang="tr-TR" sz="1400" dirty="0"/>
                <a:t>anlaşılması (özellikle radyoaktif maddeler, tehlikeli deney setleri</a:t>
              </a:r>
              <a:r>
                <a:rPr lang="tr-TR" sz="1400" dirty="0" smtClean="0"/>
                <a:t>,  </a:t>
              </a:r>
              <a:r>
                <a:rPr lang="tr-TR" sz="1400" dirty="0"/>
                <a:t>toksin </a:t>
              </a:r>
              <a:r>
                <a:rPr lang="tr-TR" sz="1400" dirty="0" smtClean="0"/>
                <a:t>ve kanserojen </a:t>
              </a:r>
              <a:r>
                <a:rPr lang="tr-TR" sz="1400" dirty="0"/>
                <a:t>vb. maddeler ihtiva eden projeler)</a:t>
              </a:r>
            </a:p>
          </p:txBody>
        </p:sp>
      </p:grpSp>
      <p:sp>
        <p:nvSpPr>
          <p:cNvPr id="14" name="Köşeli Çift Ayraç 13"/>
          <p:cNvSpPr/>
          <p:nvPr/>
        </p:nvSpPr>
        <p:spPr>
          <a:xfrm>
            <a:off x="1043608" y="1516015"/>
            <a:ext cx="6515210" cy="32880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43608" y="2492896"/>
            <a:ext cx="6515210" cy="360040"/>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1074029" y="2996952"/>
            <a:ext cx="6522307" cy="369912"/>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03648" y="1537047"/>
            <a:ext cx="5994412" cy="307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defTabSz="711200">
              <a:spcAft>
                <a:spcPct val="35000"/>
              </a:spcAft>
            </a:pPr>
            <a:r>
              <a:rPr lang="tr-TR" sz="1400" dirty="0">
                <a:solidFill>
                  <a:schemeClr val="dk1">
                    <a:hueOff val="0"/>
                    <a:satOff val="0"/>
                    <a:lumOff val="0"/>
                    <a:alphaOff val="0"/>
                  </a:schemeClr>
                </a:solidFill>
                <a:latin typeface="+mn-lt"/>
              </a:rPr>
              <a:t>Projenin başvuru sahibi öğrenci/</a:t>
            </a:r>
            <a:r>
              <a:rPr lang="tr-TR" sz="1400" dirty="0" err="1">
                <a:solidFill>
                  <a:schemeClr val="dk1">
                    <a:hueOff val="0"/>
                    <a:satOff val="0"/>
                    <a:lumOff val="0"/>
                    <a:alphaOff val="0"/>
                  </a:schemeClr>
                </a:solidFill>
                <a:latin typeface="+mn-lt"/>
              </a:rPr>
              <a:t>ler</a:t>
            </a:r>
            <a:r>
              <a:rPr lang="tr-TR" sz="1400" dirty="0">
                <a:solidFill>
                  <a:schemeClr val="dk1">
                    <a:hueOff val="0"/>
                    <a:satOff val="0"/>
                    <a:lumOff val="0"/>
                    <a:alphaOff val="0"/>
                  </a:schemeClr>
                </a:solidFill>
                <a:latin typeface="+mn-lt"/>
              </a:rPr>
              <a:t> tarafından gerçekleştirilmemiş olması</a:t>
            </a:r>
          </a:p>
        </p:txBody>
      </p:sp>
      <p:sp>
        <p:nvSpPr>
          <p:cNvPr id="6" name="Metin kutusu 5"/>
          <p:cNvSpPr txBox="1"/>
          <p:nvPr/>
        </p:nvSpPr>
        <p:spPr>
          <a:xfrm>
            <a:off x="1331640" y="2492896"/>
            <a:ext cx="4536504"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Yararlanılan kaynakların belirtilmemesi, intihal </a:t>
            </a:r>
            <a:r>
              <a:rPr lang="tr-TR" sz="1400" dirty="0" smtClean="0">
                <a:solidFill>
                  <a:schemeClr val="dk1">
                    <a:hueOff val="0"/>
                    <a:satOff val="0"/>
                    <a:lumOff val="0"/>
                    <a:alphaOff val="0"/>
                  </a:schemeClr>
                </a:solidFill>
                <a:latin typeface="+mn-lt"/>
              </a:rPr>
              <a:t>yapılması</a:t>
            </a:r>
            <a:endParaRPr lang="tr-TR" sz="1400" dirty="0">
              <a:solidFill>
                <a:schemeClr val="dk1">
                  <a:hueOff val="0"/>
                  <a:satOff val="0"/>
                  <a:lumOff val="0"/>
                  <a:alphaOff val="0"/>
                </a:schemeClr>
              </a:solidFill>
              <a:latin typeface="+mn-lt"/>
            </a:endParaRPr>
          </a:p>
        </p:txBody>
      </p:sp>
      <p:sp>
        <p:nvSpPr>
          <p:cNvPr id="7" name="Metin kutusu 6"/>
          <p:cNvSpPr txBox="1"/>
          <p:nvPr/>
        </p:nvSpPr>
        <p:spPr>
          <a:xfrm>
            <a:off x="1271116" y="3068960"/>
            <a:ext cx="6901284"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Bireylerin temel hak ve özgürlüklerine müdahale </a:t>
            </a:r>
            <a:r>
              <a:rPr lang="tr-TR" dirty="0" smtClean="0"/>
              <a:t>edilmesi</a:t>
            </a:r>
            <a:endParaRPr lang="tr-TR" dirty="0"/>
          </a:p>
        </p:txBody>
      </p:sp>
      <p:sp>
        <p:nvSpPr>
          <p:cNvPr id="18" name="Köşeli Çift Ayraç 17"/>
          <p:cNvSpPr/>
          <p:nvPr/>
        </p:nvSpPr>
        <p:spPr>
          <a:xfrm>
            <a:off x="1015874" y="3501008"/>
            <a:ext cx="6508454" cy="387499"/>
          </a:xfrm>
          <a:prstGeom prst="chevron">
            <a:avLst/>
          </a:prstGeom>
          <a:solidFill>
            <a:schemeClr val="accent3">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9" name="Metin kutusu 18"/>
          <p:cNvSpPr txBox="1"/>
          <p:nvPr/>
        </p:nvSpPr>
        <p:spPr>
          <a:xfrm>
            <a:off x="1259632" y="3573016"/>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Bireylere fiziksel veya ruhsal zarar </a:t>
            </a:r>
            <a:r>
              <a:rPr lang="tr-TR" dirty="0" smtClean="0"/>
              <a:t>verilmesi</a:t>
            </a:r>
            <a:endParaRPr lang="tr-TR" dirty="0"/>
          </a:p>
        </p:txBody>
      </p:sp>
      <p:sp>
        <p:nvSpPr>
          <p:cNvPr id="20" name="Köşeli Çift Ayraç 19"/>
          <p:cNvSpPr/>
          <p:nvPr/>
        </p:nvSpPr>
        <p:spPr>
          <a:xfrm>
            <a:off x="1043608" y="4005064"/>
            <a:ext cx="6502382" cy="432048"/>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1" name="Metin kutusu 20"/>
          <p:cNvSpPr txBox="1"/>
          <p:nvPr/>
        </p:nvSpPr>
        <p:spPr>
          <a:xfrm>
            <a:off x="1259632" y="4077072"/>
            <a:ext cx="6768752"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Projede kullanılan/toplanan kişisel bilgilerin </a:t>
            </a:r>
            <a:r>
              <a:rPr lang="tr-TR" dirty="0" smtClean="0"/>
              <a:t>paylaşılması</a:t>
            </a:r>
            <a:endParaRPr lang="tr-TR" dirty="0"/>
          </a:p>
        </p:txBody>
      </p:sp>
      <p:grpSp>
        <p:nvGrpSpPr>
          <p:cNvPr id="23" name="Grup 22"/>
          <p:cNvGrpSpPr/>
          <p:nvPr/>
        </p:nvGrpSpPr>
        <p:grpSpPr>
          <a:xfrm>
            <a:off x="1043608" y="1988840"/>
            <a:ext cx="7200800" cy="333639"/>
            <a:chOff x="2894186" y="604215"/>
            <a:chExt cx="5415364" cy="763180"/>
          </a:xfrm>
        </p:grpSpPr>
        <p:sp>
          <p:nvSpPr>
            <p:cNvPr id="24" name="Köşeli Çift Ayraç 23"/>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5" name="Köşeli Çift Ayraç 4"/>
            <p:cNvSpPr/>
            <p:nvPr/>
          </p:nvSpPr>
          <p:spPr>
            <a:xfrm>
              <a:off x="3138654"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spcAft>
                  <a:spcPct val="35000"/>
                </a:spcAft>
              </a:pPr>
              <a:r>
                <a:rPr lang="tr-TR" sz="1400" dirty="0"/>
                <a:t>Projeye uzman katkısının beklenenden fazla </a:t>
              </a:r>
              <a:r>
                <a:rPr lang="tr-TR" sz="1400" dirty="0" smtClean="0"/>
                <a:t>olması</a:t>
              </a:r>
              <a:endParaRPr lang="tr-TR" sz="1400" dirty="0"/>
            </a:p>
          </p:txBody>
        </p:sp>
      </p:grpSp>
      <p:sp>
        <p:nvSpPr>
          <p:cNvPr id="26" name="Köşeli Çift Ayraç 25"/>
          <p:cNvSpPr/>
          <p:nvPr/>
        </p:nvSpPr>
        <p:spPr>
          <a:xfrm>
            <a:off x="1072670" y="4561964"/>
            <a:ext cx="6486147" cy="595228"/>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1259632" y="4581128"/>
            <a:ext cx="5966040"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Kurumlarda yapılacak çalışmalarda gerekli olduğu halde kurum yetkililerinden izin alınmaması</a:t>
            </a:r>
          </a:p>
        </p:txBody>
      </p:sp>
      <p:sp>
        <p:nvSpPr>
          <p:cNvPr id="27" name="1 Başlık"/>
          <p:cNvSpPr>
            <a:spLocks noGrp="1"/>
          </p:cNvSpPr>
          <p:nvPr>
            <p:ph type="title"/>
          </p:nvPr>
        </p:nvSpPr>
        <p:spPr>
          <a:xfrm>
            <a:off x="35496" y="0"/>
            <a:ext cx="8374260"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2167030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Dikdörtgen 17"/>
          <p:cNvSpPr/>
          <p:nvPr/>
        </p:nvSpPr>
        <p:spPr>
          <a:xfrm>
            <a:off x="5384251" y="4748187"/>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Dikdörtgen 1"/>
          <p:cNvSpPr/>
          <p:nvPr/>
        </p:nvSpPr>
        <p:spPr>
          <a:xfrm>
            <a:off x="360154" y="1124744"/>
            <a:ext cx="8316302" cy="2031325"/>
          </a:xfrm>
          <a:prstGeom prst="rect">
            <a:avLst/>
          </a:prstGeom>
        </p:spPr>
        <p:txBody>
          <a:bodyPr wrap="square">
            <a:spAutoFit/>
          </a:bodyPr>
          <a:lstStyle/>
          <a:p>
            <a:pPr algn="just"/>
            <a:r>
              <a:rPr lang="tr-TR" sz="1400" dirty="0">
                <a:solidFill>
                  <a:srgbClr val="FF0000"/>
                </a:solidFill>
              </a:rPr>
              <a:t>Programın amacı, </a:t>
            </a:r>
            <a:r>
              <a:rPr lang="tr-TR" sz="1400" dirty="0"/>
              <a:t>Açık Öğretim Fakülteleri dâhil ön lisans ve lisans öğrencileri arasında girişimcilik ve yenilikçilik konularına yönelik farkındalığı artırmak ve çeşitli alanlarda yenilikçilik içeren iş fikri olan öğrencilerin, fikirlerini hayata geçirmelerine yönelik uygun ortamı hazırlamak için destek sağlamaktır.</a:t>
            </a:r>
          </a:p>
          <a:p>
            <a:pPr algn="just"/>
            <a:r>
              <a:rPr lang="tr-TR" sz="1400" dirty="0"/>
              <a:t/>
            </a:r>
            <a:br>
              <a:rPr lang="tr-TR" sz="1400" dirty="0"/>
            </a:br>
            <a:r>
              <a:rPr lang="tr-TR" sz="1400" dirty="0"/>
              <a:t>Ayrıca öğrencilerden, 4. Sanayi Devrimi kapsamındaki gelişmeler doğrultusunda sanayide dijital dönüşüm ile ilgili konularda katma değeri yüksek projeler üretmeleri beklenmektedir</a:t>
            </a:r>
            <a:r>
              <a:rPr lang="tr-TR" sz="1400" dirty="0" smtClean="0"/>
              <a:t>.</a:t>
            </a:r>
          </a:p>
          <a:p>
            <a:pPr algn="just"/>
            <a:endParaRPr lang="tr-TR" sz="1400" dirty="0"/>
          </a:p>
          <a:p>
            <a:pPr algn="just"/>
            <a:r>
              <a:rPr lang="tr-TR" sz="1400" dirty="0" smtClean="0">
                <a:solidFill>
                  <a:srgbClr val="FF0000"/>
                </a:solidFill>
              </a:rPr>
              <a:t/>
            </a:r>
            <a:br>
              <a:rPr lang="tr-TR" sz="1400" dirty="0" smtClean="0">
                <a:solidFill>
                  <a:srgbClr val="FF0000"/>
                </a:solidFill>
              </a:rPr>
            </a:br>
            <a:endParaRPr lang="tr-TR" sz="1400" dirty="0"/>
          </a:p>
        </p:txBody>
      </p:sp>
      <p:sp>
        <p:nvSpPr>
          <p:cNvPr id="7" name="Köşeli Çift Ayraç 6"/>
          <p:cNvSpPr/>
          <p:nvPr/>
        </p:nvSpPr>
        <p:spPr>
          <a:xfrm>
            <a:off x="2339752" y="2924944"/>
            <a:ext cx="6192688"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8" name="Metin kutusu 7"/>
          <p:cNvSpPr txBox="1"/>
          <p:nvPr/>
        </p:nvSpPr>
        <p:spPr>
          <a:xfrm>
            <a:off x="2809131" y="2987370"/>
            <a:ext cx="5219253" cy="738664"/>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 Ülkemizin uluslararası rekabet gücünü arttırmak için bilimsel bilginin ticari değere dönüşmesine katkı sağlamak.</a:t>
            </a:r>
          </a:p>
          <a:p>
            <a:endParaRPr lang="tr-TR" sz="1400" dirty="0">
              <a:solidFill>
                <a:schemeClr val="dk1">
                  <a:hueOff val="0"/>
                  <a:satOff val="0"/>
                  <a:lumOff val="0"/>
                  <a:alphaOff val="0"/>
                </a:schemeClr>
              </a:solidFill>
              <a:latin typeface="+mn-lt"/>
            </a:endParaRPr>
          </a:p>
        </p:txBody>
      </p:sp>
      <p:sp>
        <p:nvSpPr>
          <p:cNvPr id="9" name="Köşeli Çift Ayraç 8"/>
          <p:cNvSpPr/>
          <p:nvPr/>
        </p:nvSpPr>
        <p:spPr>
          <a:xfrm>
            <a:off x="2411760" y="3717031"/>
            <a:ext cx="6120680"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0" name="Metin kutusu 9"/>
          <p:cNvSpPr txBox="1"/>
          <p:nvPr/>
        </p:nvSpPr>
        <p:spPr>
          <a:xfrm>
            <a:off x="2758185" y="3842464"/>
            <a:ext cx="5553515" cy="95410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smtClean="0"/>
              <a:t>Gençlerin </a:t>
            </a:r>
            <a:r>
              <a:rPr lang="tr-TR" dirty="0"/>
              <a:t>kendilerine kariyer hedefleri oluşturmalarına ve böylece bilinçli ve nitelikli   </a:t>
            </a:r>
            <a:r>
              <a:rPr lang="tr-TR" dirty="0" smtClean="0"/>
              <a:t>işgücünün yetiştirilmesine </a:t>
            </a:r>
            <a:r>
              <a:rPr lang="tr-TR" dirty="0"/>
              <a:t>katkı sağlamak.</a:t>
            </a:r>
          </a:p>
          <a:p>
            <a:endParaRPr lang="tr-TR" dirty="0"/>
          </a:p>
          <a:p>
            <a:endParaRPr lang="tr-TR" dirty="0"/>
          </a:p>
        </p:txBody>
      </p:sp>
      <p:sp>
        <p:nvSpPr>
          <p:cNvPr id="11" name="Köşeli Çift Ayraç 10"/>
          <p:cNvSpPr/>
          <p:nvPr/>
        </p:nvSpPr>
        <p:spPr>
          <a:xfrm>
            <a:off x="2411762" y="5373216"/>
            <a:ext cx="6120678" cy="810672"/>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2" name="Metin kutusu 11"/>
          <p:cNvSpPr txBox="1"/>
          <p:nvPr/>
        </p:nvSpPr>
        <p:spPr>
          <a:xfrm>
            <a:off x="2825477" y="5445224"/>
            <a:ext cx="5418932" cy="738664"/>
          </a:xfrm>
          <a:prstGeom prst="rect">
            <a:avLst/>
          </a:prstGeom>
          <a:noFill/>
        </p:spPr>
        <p:txBody>
          <a:bodyPr wrap="square" rtlCol="0">
            <a:spAutoFit/>
          </a:bodyPr>
          <a:lstStyle/>
          <a:p>
            <a:r>
              <a:rPr lang="tr-TR" sz="1400" dirty="0" smtClean="0">
                <a:solidFill>
                  <a:schemeClr val="dk1">
                    <a:hueOff val="0"/>
                    <a:satOff val="0"/>
                    <a:lumOff val="0"/>
                    <a:alphaOff val="0"/>
                  </a:schemeClr>
                </a:solidFill>
                <a:latin typeface="+mn-lt"/>
              </a:rPr>
              <a:t>Etkin </a:t>
            </a:r>
            <a:r>
              <a:rPr lang="tr-TR" sz="1400" dirty="0">
                <a:solidFill>
                  <a:schemeClr val="dk1">
                    <a:hueOff val="0"/>
                    <a:satOff val="0"/>
                    <a:lumOff val="0"/>
                    <a:alphaOff val="0"/>
                  </a:schemeClr>
                </a:solidFill>
                <a:latin typeface="+mn-lt"/>
              </a:rPr>
              <a:t>çalışabilen, stratejik düşünebilen, küresel entegrasyon sürecini başarıyla </a:t>
            </a:r>
            <a:r>
              <a:rPr lang="tr-TR" sz="1400" dirty="0" smtClean="0">
                <a:solidFill>
                  <a:schemeClr val="dk1">
                    <a:hueOff val="0"/>
                    <a:satOff val="0"/>
                    <a:lumOff val="0"/>
                    <a:alphaOff val="0"/>
                  </a:schemeClr>
                </a:solidFill>
                <a:latin typeface="+mn-lt"/>
              </a:rPr>
              <a:t>yönetebilecek </a:t>
            </a:r>
            <a:r>
              <a:rPr lang="tr-TR" sz="1400" dirty="0">
                <a:solidFill>
                  <a:schemeClr val="dk1">
                    <a:hueOff val="0"/>
                    <a:satOff val="0"/>
                    <a:lumOff val="0"/>
                    <a:alphaOff val="0"/>
                  </a:schemeClr>
                </a:solidFill>
                <a:latin typeface="+mn-lt"/>
              </a:rPr>
              <a:t>girişimciler ile yeni işletmeler </a:t>
            </a:r>
            <a:r>
              <a:rPr lang="tr-TR" sz="1400" dirty="0" smtClean="0">
                <a:solidFill>
                  <a:schemeClr val="dk1">
                    <a:hueOff val="0"/>
                    <a:satOff val="0"/>
                    <a:lumOff val="0"/>
                    <a:alphaOff val="0"/>
                  </a:schemeClr>
                </a:solidFill>
                <a:latin typeface="+mn-lt"/>
              </a:rPr>
              <a:t>kazandırılmasına katkı sağlamak.</a:t>
            </a:r>
            <a:endParaRPr lang="tr-TR" sz="1400" dirty="0">
              <a:solidFill>
                <a:schemeClr val="dk1">
                  <a:hueOff val="0"/>
                  <a:satOff val="0"/>
                  <a:lumOff val="0"/>
                  <a:alphaOff val="0"/>
                </a:schemeClr>
              </a:solidFill>
              <a:latin typeface="+mn-lt"/>
            </a:endParaRPr>
          </a:p>
        </p:txBody>
      </p:sp>
      <p:sp>
        <p:nvSpPr>
          <p:cNvPr id="14" name="Köşeli Çift Ayraç 13"/>
          <p:cNvSpPr/>
          <p:nvPr/>
        </p:nvSpPr>
        <p:spPr>
          <a:xfrm>
            <a:off x="2411760" y="4536918"/>
            <a:ext cx="6120679" cy="708895"/>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5" name="Metin kutusu 14"/>
          <p:cNvSpPr txBox="1"/>
          <p:nvPr/>
        </p:nvSpPr>
        <p:spPr>
          <a:xfrm>
            <a:off x="2627784" y="4635133"/>
            <a:ext cx="5804790" cy="95410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Kariyerlerinde girişimcilik fırsatlarını değerlendirmeyi hedefleyen öğrencilerin </a:t>
            </a:r>
            <a:r>
              <a:rPr lang="tr-TR" dirty="0" smtClean="0"/>
              <a:t>“</a:t>
            </a:r>
            <a:r>
              <a:rPr lang="tr-TR" dirty="0"/>
              <a:t>öğrenme ve  uygulama” deneyimi kazanmasına</a:t>
            </a:r>
            <a:r>
              <a:rPr lang="tr-TR" dirty="0" smtClean="0"/>
              <a:t>, </a:t>
            </a:r>
            <a:r>
              <a:rPr lang="tr-TR" dirty="0"/>
              <a:t>katkı sağlamak.</a:t>
            </a:r>
          </a:p>
          <a:p>
            <a:endParaRPr lang="tr-TR" dirty="0"/>
          </a:p>
          <a:p>
            <a:endParaRPr lang="tr-TR" dirty="0"/>
          </a:p>
        </p:txBody>
      </p:sp>
      <p:grpSp>
        <p:nvGrpSpPr>
          <p:cNvPr id="20" name="Grup 19"/>
          <p:cNvGrpSpPr/>
          <p:nvPr/>
        </p:nvGrpSpPr>
        <p:grpSpPr>
          <a:xfrm>
            <a:off x="360154" y="2987067"/>
            <a:ext cx="1660462" cy="952526"/>
            <a:chOff x="216868" y="3309"/>
            <a:chExt cx="3167982" cy="727026"/>
          </a:xfrm>
          <a:solidFill>
            <a:srgbClr val="C00000"/>
          </a:solidFill>
        </p:grpSpPr>
        <p:sp>
          <p:nvSpPr>
            <p:cNvPr id="21" name="Dikdörtgen 20"/>
            <p:cNvSpPr/>
            <p:nvPr/>
          </p:nvSpPr>
          <p:spPr>
            <a:xfrm>
              <a:off x="216868" y="3309"/>
              <a:ext cx="3167982" cy="727026"/>
            </a:xfrm>
            <a:prstGeom prst="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2" name="Dikdörtgen 21"/>
            <p:cNvSpPr/>
            <p:nvPr/>
          </p:nvSpPr>
          <p:spPr>
            <a:xfrm>
              <a:off x="216868" y="3309"/>
              <a:ext cx="3167982" cy="7270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latin typeface="Arial" pitchFamily="34" charset="0"/>
                  <a:cs typeface="Arial" pitchFamily="34" charset="0"/>
                </a:rPr>
                <a:t>Programın Hedefleri</a:t>
              </a:r>
              <a:endParaRPr lang="tr-TR" sz="2000" b="1" kern="1200" dirty="0"/>
            </a:p>
          </p:txBody>
        </p:sp>
      </p:grpSp>
      <p:pic>
        <p:nvPicPr>
          <p:cNvPr id="2050"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4632" y="4170812"/>
            <a:ext cx="1697088" cy="183607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115695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 xmlns:p14="http://schemas.microsoft.com/office/powerpoint/2010/main" val="505481026"/>
              </p:ext>
            </p:extLst>
          </p:nvPr>
        </p:nvGraphicFramePr>
        <p:xfrm>
          <a:off x="209650" y="711860"/>
          <a:ext cx="871296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 7"/>
          <p:cNvGrpSpPr/>
          <p:nvPr/>
        </p:nvGrpSpPr>
        <p:grpSpPr>
          <a:xfrm>
            <a:off x="284724" y="2329717"/>
            <a:ext cx="1996414" cy="2251411"/>
            <a:chOff x="1208074" y="2593501"/>
            <a:chExt cx="6126332" cy="3107921"/>
          </a:xfrm>
        </p:grpSpPr>
        <p:pic>
          <p:nvPicPr>
            <p:cNvPr id="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Metin kutusu 10"/>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13" name="Metin kutusu 12"/>
            <p:cNvSpPr txBox="1"/>
            <p:nvPr/>
          </p:nvSpPr>
          <p:spPr>
            <a:xfrm>
              <a:off x="2044489" y="3713378"/>
              <a:ext cx="4806878" cy="622691"/>
            </a:xfrm>
            <a:prstGeom prst="rect">
              <a:avLst/>
            </a:prstGeom>
            <a:noFill/>
          </p:spPr>
          <p:txBody>
            <a:bodyPr wrap="square" rtlCol="0">
              <a:spAutoFit/>
            </a:bodyPr>
            <a:lstStyle/>
            <a:p>
              <a:r>
                <a:rPr lang="tr-TR" sz="2800" b="1" dirty="0" smtClean="0">
                  <a:solidFill>
                    <a:schemeClr val="bg1"/>
                  </a:solidFill>
                  <a:latin typeface="+mn-lt"/>
                </a:rPr>
                <a:t>2.500 TL</a:t>
              </a:r>
            </a:p>
          </p:txBody>
        </p:sp>
        <p:sp>
          <p:nvSpPr>
            <p:cNvPr id="15" name="Metin kutusu 14"/>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sp>
        <p:nvSpPr>
          <p:cNvPr id="20" name="8 Metin kutusu"/>
          <p:cNvSpPr txBox="1"/>
          <p:nvPr/>
        </p:nvSpPr>
        <p:spPr>
          <a:xfrm>
            <a:off x="1115616"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3" name="Metin kutusu 2"/>
          <p:cNvSpPr txBox="1"/>
          <p:nvPr/>
        </p:nvSpPr>
        <p:spPr>
          <a:xfrm>
            <a:off x="323528" y="1484784"/>
            <a:ext cx="2088231" cy="707886"/>
          </a:xfrm>
          <a:prstGeom prst="rect">
            <a:avLst/>
          </a:prstGeom>
          <a:noFill/>
        </p:spPr>
        <p:txBody>
          <a:bodyPr wrap="square" rtlCol="0">
            <a:spAutoFit/>
          </a:bodyPr>
          <a:lstStyle/>
          <a:p>
            <a:pPr algn="ctr"/>
            <a:r>
              <a:rPr lang="tr-TR" sz="2000" b="1" dirty="0" smtClean="0">
                <a:latin typeface="Corbel" pitchFamily="34" charset="0"/>
              </a:rPr>
              <a:t>Proje Başına Ödenecek Ödül</a:t>
            </a:r>
            <a:endParaRPr lang="tr-TR" sz="2000" b="1" dirty="0">
              <a:latin typeface="Corbel" pitchFamily="34" charset="0"/>
            </a:endParaRPr>
          </a:p>
        </p:txBody>
      </p:sp>
      <p:grpSp>
        <p:nvGrpSpPr>
          <p:cNvPr id="14" name="Grup 13"/>
          <p:cNvGrpSpPr/>
          <p:nvPr/>
        </p:nvGrpSpPr>
        <p:grpSpPr>
          <a:xfrm>
            <a:off x="2555776" y="2329717"/>
            <a:ext cx="1839004" cy="2251411"/>
            <a:chOff x="1208074" y="2593501"/>
            <a:chExt cx="6126332" cy="3107921"/>
          </a:xfrm>
        </p:grpSpPr>
        <p:pic>
          <p:nvPicPr>
            <p:cNvPr id="1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7" name="Metin kutusu 16"/>
            <p:cNvSpPr txBox="1"/>
            <p:nvPr/>
          </p:nvSpPr>
          <p:spPr>
            <a:xfrm>
              <a:off x="2229284" y="2593501"/>
              <a:ext cx="4088368" cy="722270"/>
            </a:xfrm>
            <a:prstGeom prst="rect">
              <a:avLst/>
            </a:prstGeom>
            <a:noFill/>
          </p:spPr>
          <p:txBody>
            <a:bodyPr wrap="square" rtlCol="0">
              <a:spAutoFit/>
            </a:bodyPr>
            <a:lstStyle/>
            <a:p>
              <a:r>
                <a:rPr lang="tr-TR" sz="2800" b="1" dirty="0" smtClean="0">
                  <a:solidFill>
                    <a:schemeClr val="bg1"/>
                  </a:solidFill>
                  <a:latin typeface="+mn-lt"/>
                </a:rPr>
                <a:t>1.000TL</a:t>
              </a:r>
            </a:p>
          </p:txBody>
        </p:sp>
        <p:sp>
          <p:nvSpPr>
            <p:cNvPr id="18" name="Metin kutusu 1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  750 TL</a:t>
              </a:r>
            </a:p>
          </p:txBody>
        </p:sp>
        <p:sp>
          <p:nvSpPr>
            <p:cNvPr id="23" name="Metin kutusu 22"/>
            <p:cNvSpPr txBox="1"/>
            <p:nvPr/>
          </p:nvSpPr>
          <p:spPr>
            <a:xfrm>
              <a:off x="2694064" y="4821635"/>
              <a:ext cx="4640342" cy="722270"/>
            </a:xfrm>
            <a:prstGeom prst="rect">
              <a:avLst/>
            </a:prstGeom>
            <a:noFill/>
          </p:spPr>
          <p:txBody>
            <a:bodyPr wrap="square" rtlCol="0">
              <a:spAutoFit/>
            </a:bodyPr>
            <a:lstStyle/>
            <a:p>
              <a:r>
                <a:rPr lang="tr-TR" sz="2800" b="1" dirty="0" smtClean="0">
                  <a:solidFill>
                    <a:schemeClr val="bg1"/>
                  </a:solidFill>
                  <a:latin typeface="+mn-lt"/>
                </a:rPr>
                <a:t>500 TL</a:t>
              </a:r>
            </a:p>
          </p:txBody>
        </p:sp>
      </p:grpSp>
      <p:sp>
        <p:nvSpPr>
          <p:cNvPr id="24" name="Metin kutusu 23"/>
          <p:cNvSpPr txBox="1"/>
          <p:nvPr/>
        </p:nvSpPr>
        <p:spPr>
          <a:xfrm>
            <a:off x="2411760" y="1496978"/>
            <a:ext cx="1969037"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25" name="Grup 24"/>
          <p:cNvGrpSpPr/>
          <p:nvPr/>
        </p:nvGrpSpPr>
        <p:grpSpPr>
          <a:xfrm>
            <a:off x="284724" y="2349837"/>
            <a:ext cx="1996414" cy="2251411"/>
            <a:chOff x="1208074" y="2593501"/>
            <a:chExt cx="6126332" cy="3107921"/>
          </a:xfrm>
        </p:grpSpPr>
        <p:pic>
          <p:nvPicPr>
            <p:cNvPr id="26"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7" name="Metin kutusu 26"/>
            <p:cNvSpPr txBox="1"/>
            <p:nvPr/>
          </p:nvSpPr>
          <p:spPr>
            <a:xfrm>
              <a:off x="2229283" y="2593501"/>
              <a:ext cx="4088367" cy="622691"/>
            </a:xfrm>
            <a:prstGeom prst="rect">
              <a:avLst/>
            </a:prstGeom>
            <a:noFill/>
          </p:spPr>
          <p:txBody>
            <a:bodyPr wrap="square" rtlCol="0">
              <a:spAutoFit/>
            </a:bodyPr>
            <a:lstStyle/>
            <a:p>
              <a:r>
                <a:rPr lang="tr-TR" sz="2800" b="1" dirty="0" smtClean="0">
                  <a:solidFill>
                    <a:schemeClr val="bg1"/>
                  </a:solidFill>
                  <a:latin typeface="+mn-lt"/>
                </a:rPr>
                <a:t>3.000TL</a:t>
              </a:r>
            </a:p>
          </p:txBody>
        </p:sp>
        <p:sp>
          <p:nvSpPr>
            <p:cNvPr id="28" name="Metin kutusu 27"/>
            <p:cNvSpPr txBox="1"/>
            <p:nvPr/>
          </p:nvSpPr>
          <p:spPr>
            <a:xfrm>
              <a:off x="2044489" y="3713378"/>
              <a:ext cx="4806878" cy="722270"/>
            </a:xfrm>
            <a:prstGeom prst="rect">
              <a:avLst/>
            </a:prstGeom>
            <a:noFill/>
          </p:spPr>
          <p:txBody>
            <a:bodyPr wrap="square" rtlCol="0">
              <a:spAutoFit/>
            </a:bodyPr>
            <a:lstStyle/>
            <a:p>
              <a:r>
                <a:rPr lang="tr-TR" sz="2800" b="1" dirty="0" smtClean="0">
                  <a:solidFill>
                    <a:schemeClr val="bg1"/>
                  </a:solidFill>
                  <a:latin typeface="+mn-lt"/>
                </a:rPr>
                <a:t>2.250 TL</a:t>
              </a:r>
            </a:p>
          </p:txBody>
        </p:sp>
        <p:sp>
          <p:nvSpPr>
            <p:cNvPr id="29" name="Metin kutusu 28"/>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1.500 TL</a:t>
              </a:r>
            </a:p>
          </p:txBody>
        </p:sp>
      </p:grpSp>
      <p:grpSp>
        <p:nvGrpSpPr>
          <p:cNvPr id="32" name="Grup 31"/>
          <p:cNvGrpSpPr/>
          <p:nvPr/>
        </p:nvGrpSpPr>
        <p:grpSpPr>
          <a:xfrm>
            <a:off x="7232335" y="2276872"/>
            <a:ext cx="1804161" cy="2251412"/>
            <a:chOff x="1208074" y="2593500"/>
            <a:chExt cx="6381012" cy="3107922"/>
          </a:xfrm>
        </p:grpSpPr>
        <p:pic>
          <p:nvPicPr>
            <p:cNvPr id="33"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4" name="Metin kutusu 33"/>
            <p:cNvSpPr txBox="1"/>
            <p:nvPr/>
          </p:nvSpPr>
          <p:spPr>
            <a:xfrm>
              <a:off x="2229284" y="2593500"/>
              <a:ext cx="4370119" cy="637297"/>
            </a:xfrm>
            <a:prstGeom prst="rect">
              <a:avLst/>
            </a:prstGeom>
            <a:noFill/>
          </p:spPr>
          <p:txBody>
            <a:bodyPr wrap="square" rtlCol="0">
              <a:spAutoFit/>
            </a:bodyPr>
            <a:lstStyle/>
            <a:p>
              <a:r>
                <a:rPr lang="tr-TR" sz="2400" b="1" dirty="0" smtClean="0">
                  <a:solidFill>
                    <a:schemeClr val="bg1"/>
                  </a:solidFill>
                  <a:latin typeface="+mn-lt"/>
                </a:rPr>
                <a:t>3.000TL</a:t>
              </a:r>
              <a:endParaRPr lang="tr-TR" sz="2800" b="1" dirty="0" smtClean="0">
                <a:solidFill>
                  <a:schemeClr val="bg1"/>
                </a:solidFill>
                <a:latin typeface="+mn-lt"/>
              </a:endParaRPr>
            </a:p>
          </p:txBody>
        </p:sp>
        <p:sp>
          <p:nvSpPr>
            <p:cNvPr id="35" name="Metin kutusu 34"/>
            <p:cNvSpPr txBox="1"/>
            <p:nvPr/>
          </p:nvSpPr>
          <p:spPr>
            <a:xfrm>
              <a:off x="1945793" y="3745443"/>
              <a:ext cx="5643293" cy="637297"/>
            </a:xfrm>
            <a:prstGeom prst="rect">
              <a:avLst/>
            </a:prstGeom>
            <a:noFill/>
          </p:spPr>
          <p:txBody>
            <a:bodyPr wrap="square" rtlCol="0">
              <a:spAutoFit/>
            </a:bodyPr>
            <a:lstStyle/>
            <a:p>
              <a:r>
                <a:rPr lang="tr-TR" sz="2400" b="1" dirty="0" smtClean="0">
                  <a:solidFill>
                    <a:schemeClr val="bg1"/>
                  </a:solidFill>
                  <a:latin typeface="+mn-lt"/>
                </a:rPr>
                <a:t>  2000 TL</a:t>
              </a:r>
            </a:p>
          </p:txBody>
        </p:sp>
        <p:sp>
          <p:nvSpPr>
            <p:cNvPr id="36" name="Metin kutusu 35"/>
            <p:cNvSpPr txBox="1"/>
            <p:nvPr/>
          </p:nvSpPr>
          <p:spPr>
            <a:xfrm>
              <a:off x="2240804" y="4879751"/>
              <a:ext cx="4640343" cy="637297"/>
            </a:xfrm>
            <a:prstGeom prst="rect">
              <a:avLst/>
            </a:prstGeom>
            <a:noFill/>
          </p:spPr>
          <p:txBody>
            <a:bodyPr wrap="square" rtlCol="0">
              <a:spAutoFit/>
            </a:bodyPr>
            <a:lstStyle/>
            <a:p>
              <a:r>
                <a:rPr lang="tr-TR" sz="2400" b="1" dirty="0" smtClean="0">
                  <a:solidFill>
                    <a:schemeClr val="bg1"/>
                  </a:solidFill>
                  <a:latin typeface="+mn-lt"/>
                </a:rPr>
                <a:t>1.500 TL</a:t>
              </a:r>
            </a:p>
          </p:txBody>
        </p:sp>
      </p:grpSp>
      <p:sp>
        <p:nvSpPr>
          <p:cNvPr id="37" name="Metin kutusu 36"/>
          <p:cNvSpPr txBox="1"/>
          <p:nvPr/>
        </p:nvSpPr>
        <p:spPr>
          <a:xfrm>
            <a:off x="7147677" y="1464664"/>
            <a:ext cx="2088231" cy="707886"/>
          </a:xfrm>
          <a:prstGeom prst="rect">
            <a:avLst/>
          </a:prstGeom>
          <a:noFill/>
        </p:spPr>
        <p:txBody>
          <a:bodyPr wrap="square" rtlCol="0">
            <a:spAutoFit/>
          </a:bodyPr>
          <a:lstStyle/>
          <a:p>
            <a:pPr algn="ctr"/>
            <a:r>
              <a:rPr lang="tr-TR" sz="2000" b="1" dirty="0" smtClean="0">
                <a:latin typeface="Corbel" pitchFamily="34" charset="0"/>
              </a:rPr>
              <a:t>Danışmanlık Ödülü</a:t>
            </a:r>
            <a:endParaRPr lang="tr-TR" sz="2000" b="1" dirty="0">
              <a:latin typeface="Corbel" pitchFamily="34" charset="0"/>
            </a:endParaRPr>
          </a:p>
        </p:txBody>
      </p:sp>
      <p:grpSp>
        <p:nvGrpSpPr>
          <p:cNvPr id="38" name="Grup 37"/>
          <p:cNvGrpSpPr/>
          <p:nvPr/>
        </p:nvGrpSpPr>
        <p:grpSpPr>
          <a:xfrm>
            <a:off x="5023858" y="2369960"/>
            <a:ext cx="2068422" cy="2211169"/>
            <a:chOff x="1208074" y="2649053"/>
            <a:chExt cx="6347301" cy="3052369"/>
          </a:xfrm>
        </p:grpSpPr>
        <p:pic>
          <p:nvPicPr>
            <p:cNvPr id="39" name="Picture 2"/>
            <p:cNvPicPr>
              <a:picLocks noChangeAspect="1" noChangeArrowheads="1"/>
            </p:cNvPicPr>
            <p:nvPr/>
          </p:nvPicPr>
          <p:blipFill>
            <a:blip r:embed="rId6">
              <a:extLst>
                <a:ext uri="{BEBA8EAE-BF5A-486C-A8C5-ECC9F3942E4B}">
                  <a14:imgProps xmlns="" xmlns:a14="http://schemas.microsoft.com/office/drawing/2010/main">
                    <a14:imgLayer r:embed="rId8">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208074" y="2649053"/>
              <a:ext cx="6126332" cy="30523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0" name="Metin kutusu 39"/>
            <p:cNvSpPr txBox="1"/>
            <p:nvPr/>
          </p:nvSpPr>
          <p:spPr>
            <a:xfrm>
              <a:off x="2306559" y="2678472"/>
              <a:ext cx="5248816" cy="637297"/>
            </a:xfrm>
            <a:prstGeom prst="rect">
              <a:avLst/>
            </a:prstGeom>
            <a:noFill/>
          </p:spPr>
          <p:txBody>
            <a:bodyPr wrap="square" rtlCol="0">
              <a:spAutoFit/>
            </a:bodyPr>
            <a:lstStyle/>
            <a:p>
              <a:r>
                <a:rPr lang="tr-TR" sz="2400" b="1" dirty="0" smtClean="0">
                  <a:solidFill>
                    <a:schemeClr val="bg1"/>
                  </a:solidFill>
                  <a:latin typeface="+mn-lt"/>
                </a:rPr>
                <a:t>10.000TL</a:t>
              </a:r>
            </a:p>
          </p:txBody>
        </p:sp>
        <p:sp>
          <p:nvSpPr>
            <p:cNvPr id="41" name="Metin kutusu 40"/>
            <p:cNvSpPr txBox="1"/>
            <p:nvPr/>
          </p:nvSpPr>
          <p:spPr>
            <a:xfrm>
              <a:off x="2085590" y="3686924"/>
              <a:ext cx="4806878" cy="722270"/>
            </a:xfrm>
            <a:prstGeom prst="rect">
              <a:avLst/>
            </a:prstGeom>
            <a:noFill/>
          </p:spPr>
          <p:txBody>
            <a:bodyPr wrap="square" rtlCol="0">
              <a:spAutoFit/>
            </a:bodyPr>
            <a:lstStyle/>
            <a:p>
              <a:r>
                <a:rPr lang="tr-TR" sz="2800" b="1" dirty="0" smtClean="0">
                  <a:solidFill>
                    <a:schemeClr val="bg1"/>
                  </a:solidFill>
                  <a:latin typeface="+mn-lt"/>
                </a:rPr>
                <a:t>7.500 TL</a:t>
              </a:r>
            </a:p>
          </p:txBody>
        </p:sp>
        <p:sp>
          <p:nvSpPr>
            <p:cNvPr id="42" name="Metin kutusu 41"/>
            <p:cNvSpPr txBox="1"/>
            <p:nvPr/>
          </p:nvSpPr>
          <p:spPr>
            <a:xfrm>
              <a:off x="2211025" y="4821635"/>
              <a:ext cx="4640342" cy="722270"/>
            </a:xfrm>
            <a:prstGeom prst="rect">
              <a:avLst/>
            </a:prstGeom>
            <a:noFill/>
          </p:spPr>
          <p:txBody>
            <a:bodyPr wrap="square" rtlCol="0">
              <a:spAutoFit/>
            </a:bodyPr>
            <a:lstStyle/>
            <a:p>
              <a:r>
                <a:rPr lang="tr-TR" sz="2800" b="1" dirty="0" smtClean="0">
                  <a:solidFill>
                    <a:schemeClr val="bg1"/>
                  </a:solidFill>
                  <a:latin typeface="+mn-lt"/>
                </a:rPr>
                <a:t>5.000 TL</a:t>
              </a:r>
            </a:p>
          </p:txBody>
        </p:sp>
      </p:grpSp>
      <p:sp>
        <p:nvSpPr>
          <p:cNvPr id="43" name="8 Metin kutusu"/>
          <p:cNvSpPr txBox="1"/>
          <p:nvPr/>
        </p:nvSpPr>
        <p:spPr>
          <a:xfrm>
            <a:off x="5847083" y="908720"/>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Final Ödülleri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44" name="Metin kutusu 43"/>
          <p:cNvSpPr txBox="1"/>
          <p:nvPr/>
        </p:nvSpPr>
        <p:spPr>
          <a:xfrm>
            <a:off x="4868242" y="1484784"/>
            <a:ext cx="2088231" cy="707886"/>
          </a:xfrm>
          <a:prstGeom prst="rect">
            <a:avLst/>
          </a:prstGeom>
          <a:noFill/>
        </p:spPr>
        <p:txBody>
          <a:bodyPr wrap="square" rtlCol="0">
            <a:spAutoFit/>
          </a:bodyPr>
          <a:lstStyle/>
          <a:p>
            <a:pPr algn="ctr"/>
            <a:r>
              <a:rPr lang="tr-TR" sz="2000" b="1" dirty="0" smtClean="0">
                <a:latin typeface="Corbel" pitchFamily="34" charset="0"/>
              </a:rPr>
              <a:t>Proje Başına Ödenecek Ödül</a:t>
            </a:r>
            <a:endParaRPr lang="tr-TR" sz="2000" b="1" dirty="0">
              <a:latin typeface="Corbel" pitchFamily="34" charset="0"/>
            </a:endParaRPr>
          </a:p>
        </p:txBody>
      </p:sp>
      <p:sp>
        <p:nvSpPr>
          <p:cNvPr id="4" name="Metin kutusu 3"/>
          <p:cNvSpPr txBox="1"/>
          <p:nvPr/>
        </p:nvSpPr>
        <p:spPr>
          <a:xfrm>
            <a:off x="193392" y="4869160"/>
            <a:ext cx="8843104" cy="1646605"/>
          </a:xfrm>
          <a:prstGeom prst="rect">
            <a:avLst/>
          </a:prstGeom>
          <a:noFill/>
        </p:spPr>
        <p:txBody>
          <a:bodyPr wrap="square" rtlCol="0">
            <a:spAutoFit/>
          </a:bodyPr>
          <a:lstStyle/>
          <a:p>
            <a:r>
              <a:rPr lang="tr-TR" sz="1400" dirty="0"/>
              <a:t>Her kategoride derece alan projeler için proje başına </a:t>
            </a:r>
            <a:r>
              <a:rPr lang="tr-TR" sz="1400" dirty="0" smtClean="0"/>
              <a:t>yukarıda </a:t>
            </a:r>
            <a:r>
              <a:rPr lang="tr-TR" sz="1400" dirty="0"/>
              <a:t>belirtilen miktarda ödül ödemesi yapılır. Proje başına verilecek ödül miktarı, başvuru formunda adı geçen öğrenciler arasında eşit miktarda dağıtılır.</a:t>
            </a:r>
          </a:p>
          <a:p>
            <a:endParaRPr lang="tr-TR" sz="800" dirty="0" smtClean="0"/>
          </a:p>
          <a:p>
            <a:r>
              <a:rPr lang="tr-TR" sz="1400" dirty="0" smtClean="0"/>
              <a:t>Ayrıca </a:t>
            </a:r>
            <a:r>
              <a:rPr lang="tr-TR" sz="1400" dirty="0"/>
              <a:t>projede danışman olması durumunda danışmana da ödül ödenir. </a:t>
            </a:r>
            <a:r>
              <a:rPr lang="tr-TR" sz="1400" u="sng" dirty="0" smtClean="0"/>
              <a:t>Birden </a:t>
            </a:r>
            <a:r>
              <a:rPr lang="tr-TR" sz="1400" u="sng" dirty="0"/>
              <a:t>çok projeye danışmanlık yapılması durumunda sadece bir proje için ödül ödenir. </a:t>
            </a:r>
            <a:endParaRPr lang="tr-TR" sz="1400" u="sng" dirty="0" smtClean="0"/>
          </a:p>
          <a:p>
            <a:endParaRPr lang="tr-TR" sz="900" dirty="0" smtClean="0"/>
          </a:p>
          <a:p>
            <a:r>
              <a:rPr lang="tr-TR" sz="1400" u="sng" dirty="0" smtClean="0"/>
              <a:t>Jüri</a:t>
            </a:r>
            <a:r>
              <a:rPr lang="tr-TR" sz="1400" u="sng" dirty="0"/>
              <a:t>, derece almaya layık proje bulunmadığına kanaat ederse derece/ödül verilmeyebilir</a:t>
            </a:r>
            <a:r>
              <a:rPr lang="tr-TR" sz="1400" u="sng" dirty="0" smtClean="0"/>
              <a:t>.</a:t>
            </a:r>
          </a:p>
          <a:p>
            <a:endParaRPr lang="tr-TR" sz="1400" dirty="0">
              <a:latin typeface="Corbel" pitchFamily="34" charset="0"/>
            </a:endParaRPr>
          </a:p>
        </p:txBody>
      </p:sp>
      <p:sp>
        <p:nvSpPr>
          <p:cNvPr id="46" name="1 Başlık"/>
          <p:cNvSpPr>
            <a:spLocks noGrp="1"/>
          </p:cNvSpPr>
          <p:nvPr>
            <p:ph type="title"/>
          </p:nvPr>
        </p:nvSpPr>
        <p:spPr>
          <a:xfrm>
            <a:off x="-36512" y="44450"/>
            <a:ext cx="8432800"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20336671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8 Metin kutusu"/>
          <p:cNvSpPr txBox="1"/>
          <p:nvPr/>
        </p:nvSpPr>
        <p:spPr>
          <a:xfrm>
            <a:off x="302965" y="935136"/>
            <a:ext cx="311740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Takvimi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5" name="Dikdörtgen 4"/>
          <p:cNvSpPr/>
          <p:nvPr/>
        </p:nvSpPr>
        <p:spPr>
          <a:xfrm>
            <a:off x="395536" y="1669008"/>
            <a:ext cx="8640960" cy="4493538"/>
          </a:xfrm>
          <a:prstGeom prst="rect">
            <a:avLst/>
          </a:prstGeom>
        </p:spPr>
        <p:txBody>
          <a:bodyPr wrap="square">
            <a:spAutoFit/>
          </a:bodyPr>
          <a:lstStyle/>
          <a:p>
            <a:r>
              <a:rPr lang="tr-TR" sz="1600" b="1" dirty="0">
                <a:solidFill>
                  <a:schemeClr val="accent2"/>
                </a:solidFill>
              </a:rPr>
              <a:t>Başvuru </a:t>
            </a:r>
            <a:r>
              <a:rPr lang="tr-TR" sz="1600" b="1" dirty="0" smtClean="0">
                <a:solidFill>
                  <a:schemeClr val="accent2"/>
                </a:solidFill>
              </a:rPr>
              <a:t>Tarihleri 			</a:t>
            </a:r>
            <a:r>
              <a:rPr lang="tr-TR" sz="1600" dirty="0" smtClean="0"/>
              <a:t>7 </a:t>
            </a:r>
            <a:r>
              <a:rPr lang="tr-TR" sz="1600" dirty="0"/>
              <a:t>- 25 Mayıs 2018 </a:t>
            </a:r>
            <a:endParaRPr lang="tr-TR" sz="1600" dirty="0" smtClean="0"/>
          </a:p>
          <a:p>
            <a:r>
              <a:rPr lang="tr-TR" sz="1600" dirty="0"/>
              <a:t>	</a:t>
            </a:r>
            <a:r>
              <a:rPr lang="tr-TR" sz="1600" dirty="0" smtClean="0"/>
              <a:t>			</a:t>
            </a:r>
            <a:r>
              <a:rPr lang="tr-TR" sz="1400" dirty="0" smtClean="0"/>
              <a:t>(</a:t>
            </a:r>
            <a:r>
              <a:rPr lang="tr-TR" sz="1400" dirty="0"/>
              <a:t>Başvuruların son </a:t>
            </a:r>
            <a:r>
              <a:rPr lang="tr-TR" sz="1400" dirty="0" smtClean="0"/>
              <a:t>gününde sistem </a:t>
            </a:r>
            <a:r>
              <a:rPr lang="tr-TR" sz="1400" dirty="0"/>
              <a:t>17.30’da </a:t>
            </a:r>
            <a:r>
              <a:rPr lang="tr-TR" sz="1400" dirty="0" smtClean="0"/>
              <a:t>kapanacaktır</a:t>
            </a:r>
            <a:r>
              <a:rPr lang="tr-TR" sz="1400" dirty="0"/>
              <a:t>.) </a:t>
            </a:r>
            <a:endParaRPr lang="tr-TR" sz="1400" dirty="0" smtClean="0"/>
          </a:p>
          <a:p>
            <a:endParaRPr lang="tr-TR" sz="1600" dirty="0"/>
          </a:p>
          <a:p>
            <a:r>
              <a:rPr lang="tr-TR" sz="1600" b="1" dirty="0" smtClean="0">
                <a:solidFill>
                  <a:schemeClr val="accent2"/>
                </a:solidFill>
              </a:rPr>
              <a:t>Birinci </a:t>
            </a:r>
            <a:r>
              <a:rPr lang="tr-TR" sz="1600" b="1" dirty="0">
                <a:solidFill>
                  <a:schemeClr val="accent2"/>
                </a:solidFill>
              </a:rPr>
              <a:t>Aşama Değerlendirmesi </a:t>
            </a:r>
            <a:r>
              <a:rPr lang="tr-TR" sz="1600" b="1" dirty="0" smtClean="0">
                <a:solidFill>
                  <a:schemeClr val="accent2"/>
                </a:solidFill>
              </a:rPr>
              <a:t>   	</a:t>
            </a:r>
            <a:r>
              <a:rPr lang="tr-TR" sz="1600" dirty="0" smtClean="0"/>
              <a:t>13 </a:t>
            </a:r>
            <a:r>
              <a:rPr lang="tr-TR" sz="1600" dirty="0"/>
              <a:t>Haziran 2018</a:t>
            </a:r>
          </a:p>
          <a:p>
            <a:r>
              <a:rPr lang="tr-TR" sz="1600" b="1" dirty="0" smtClean="0">
                <a:solidFill>
                  <a:schemeClr val="accent2"/>
                </a:solidFill>
              </a:rPr>
              <a:t>(</a:t>
            </a:r>
            <a:r>
              <a:rPr lang="tr-TR" sz="1600" b="1" dirty="0">
                <a:solidFill>
                  <a:schemeClr val="accent2"/>
                </a:solidFill>
              </a:rPr>
              <a:t>Ön İnceleme) </a:t>
            </a:r>
            <a:r>
              <a:rPr lang="tr-TR" sz="1600" b="1" dirty="0" smtClean="0">
                <a:solidFill>
                  <a:schemeClr val="accent2"/>
                </a:solidFill>
              </a:rPr>
              <a:t>Sonuçlarının </a:t>
            </a:r>
          </a:p>
          <a:p>
            <a:r>
              <a:rPr lang="tr-TR" sz="1600" b="1" dirty="0" smtClean="0">
                <a:solidFill>
                  <a:schemeClr val="accent2"/>
                </a:solidFill>
              </a:rPr>
              <a:t>Açıklanacağı Tarih</a:t>
            </a:r>
          </a:p>
          <a:p>
            <a:endParaRPr lang="tr-TR" sz="900" dirty="0"/>
          </a:p>
          <a:p>
            <a:r>
              <a:rPr lang="tr-TR" sz="1600" dirty="0" smtClean="0"/>
              <a:t>		</a:t>
            </a:r>
            <a:endParaRPr lang="tr-TR" sz="1600" dirty="0"/>
          </a:p>
          <a:p>
            <a:r>
              <a:rPr lang="tr-TR" sz="1600" b="1" dirty="0" smtClean="0">
                <a:solidFill>
                  <a:schemeClr val="accent2"/>
                </a:solidFill>
              </a:rPr>
              <a:t>İkinci </a:t>
            </a:r>
            <a:r>
              <a:rPr lang="tr-TR" sz="1600" b="1" dirty="0">
                <a:solidFill>
                  <a:schemeClr val="accent2"/>
                </a:solidFill>
              </a:rPr>
              <a:t>Aşama </a:t>
            </a:r>
            <a:r>
              <a:rPr lang="tr-TR" sz="1600" b="1" dirty="0" smtClean="0">
                <a:solidFill>
                  <a:schemeClr val="accent2"/>
                </a:solidFill>
              </a:rPr>
              <a:t>Değerlendirmesi	</a:t>
            </a:r>
            <a:r>
              <a:rPr lang="tr-TR" sz="1600" dirty="0"/>
              <a:t>3 Eylül 2018 </a:t>
            </a:r>
          </a:p>
          <a:p>
            <a:r>
              <a:rPr lang="tr-TR" sz="1600" b="1" dirty="0" smtClean="0">
                <a:solidFill>
                  <a:schemeClr val="accent2"/>
                </a:solidFill>
              </a:rPr>
              <a:t>Sonuçlarının </a:t>
            </a:r>
            <a:r>
              <a:rPr lang="tr-TR" sz="1600" b="1" dirty="0">
                <a:solidFill>
                  <a:schemeClr val="accent2"/>
                </a:solidFill>
              </a:rPr>
              <a:t>Açıklanacağı </a:t>
            </a:r>
            <a:r>
              <a:rPr lang="tr-TR" sz="1600" b="1" dirty="0" smtClean="0">
                <a:solidFill>
                  <a:schemeClr val="accent2"/>
                </a:solidFill>
              </a:rPr>
              <a:t>Tarih</a:t>
            </a:r>
            <a:endParaRPr lang="tr-TR" sz="1600" b="1" dirty="0" smtClean="0"/>
          </a:p>
          <a:p>
            <a:endParaRPr lang="tr-TR" sz="1100" dirty="0"/>
          </a:p>
          <a:p>
            <a:r>
              <a:rPr lang="tr-TR" sz="1600" dirty="0" smtClean="0"/>
              <a:t> 		</a:t>
            </a:r>
            <a:endParaRPr lang="tr-TR" sz="1600" dirty="0"/>
          </a:p>
          <a:p>
            <a:r>
              <a:rPr lang="tr-TR" sz="1600" b="1" dirty="0" smtClean="0">
                <a:solidFill>
                  <a:schemeClr val="accent2"/>
                </a:solidFill>
              </a:rPr>
              <a:t>Üçüncü </a:t>
            </a:r>
            <a:r>
              <a:rPr lang="tr-TR" sz="1600" b="1" dirty="0">
                <a:solidFill>
                  <a:schemeClr val="accent2"/>
                </a:solidFill>
              </a:rPr>
              <a:t>Aşama Değerlendirmesi </a:t>
            </a:r>
            <a:r>
              <a:rPr lang="tr-TR" sz="1600" b="1" dirty="0" smtClean="0">
                <a:solidFill>
                  <a:schemeClr val="accent2"/>
                </a:solidFill>
              </a:rPr>
              <a:t>   	</a:t>
            </a:r>
            <a:r>
              <a:rPr lang="tr-TR" sz="1600" dirty="0" smtClean="0"/>
              <a:t>Ekim </a:t>
            </a:r>
            <a:r>
              <a:rPr lang="tr-TR" sz="1600" dirty="0"/>
              <a:t>2018 </a:t>
            </a:r>
            <a:endParaRPr lang="tr-TR" sz="1600" dirty="0" smtClean="0"/>
          </a:p>
          <a:p>
            <a:r>
              <a:rPr lang="tr-TR" sz="1600" b="1" dirty="0" smtClean="0">
                <a:solidFill>
                  <a:schemeClr val="accent2"/>
                </a:solidFill>
              </a:rPr>
              <a:t>(</a:t>
            </a:r>
            <a:r>
              <a:rPr lang="tr-TR" sz="1600" b="1" dirty="0">
                <a:solidFill>
                  <a:schemeClr val="accent2"/>
                </a:solidFill>
              </a:rPr>
              <a:t>Bölge Sergileri</a:t>
            </a:r>
            <a:r>
              <a:rPr lang="tr-TR" sz="1600" b="1" dirty="0" smtClean="0">
                <a:solidFill>
                  <a:schemeClr val="accent2"/>
                </a:solidFill>
              </a:rPr>
              <a:t>)</a:t>
            </a:r>
            <a:r>
              <a:rPr lang="tr-TR" sz="1600" dirty="0"/>
              <a:t> </a:t>
            </a:r>
            <a:r>
              <a:rPr lang="tr-TR" sz="1600" dirty="0" smtClean="0"/>
              <a:t>			(</a:t>
            </a:r>
            <a:r>
              <a:rPr lang="tr-TR" sz="1600" dirty="0"/>
              <a:t>Tarihleri daha sonra ilan edilecektir.)</a:t>
            </a:r>
            <a:endParaRPr lang="tr-TR" sz="1600" b="1" dirty="0">
              <a:solidFill>
                <a:schemeClr val="accent2"/>
              </a:solidFill>
            </a:endParaRPr>
          </a:p>
          <a:p>
            <a:endParaRPr lang="tr-TR" sz="1050" b="1" dirty="0">
              <a:solidFill>
                <a:schemeClr val="accent2"/>
              </a:solidFill>
            </a:endParaRPr>
          </a:p>
          <a:p>
            <a:r>
              <a:rPr lang="tr-TR" sz="1600" dirty="0" smtClean="0"/>
              <a:t>	</a:t>
            </a:r>
          </a:p>
          <a:p>
            <a:endParaRPr lang="tr-TR" sz="1000" dirty="0"/>
          </a:p>
          <a:p>
            <a:r>
              <a:rPr lang="tr-TR" sz="1600" b="1" dirty="0" smtClean="0">
                <a:solidFill>
                  <a:schemeClr val="accent2"/>
                </a:solidFill>
              </a:rPr>
              <a:t>Final Sergisi			</a:t>
            </a:r>
            <a:r>
              <a:rPr lang="tr-TR" sz="1600" dirty="0" smtClean="0"/>
              <a:t>Kasım </a:t>
            </a:r>
            <a:r>
              <a:rPr lang="tr-TR" sz="1600" dirty="0"/>
              <a:t>/ Aralık 2018 </a:t>
            </a:r>
            <a:endParaRPr lang="tr-TR" sz="1600" dirty="0" smtClean="0"/>
          </a:p>
          <a:p>
            <a:r>
              <a:rPr lang="tr-TR" sz="1600" dirty="0"/>
              <a:t>	</a:t>
            </a:r>
            <a:r>
              <a:rPr lang="tr-TR" sz="1600" dirty="0" smtClean="0"/>
              <a:t>			</a:t>
            </a:r>
            <a:r>
              <a:rPr lang="tr-TR" sz="1400" dirty="0" smtClean="0"/>
              <a:t>(</a:t>
            </a:r>
            <a:r>
              <a:rPr lang="tr-TR" sz="1400" dirty="0"/>
              <a:t>Tarihleri daha sonra ilan edilecektir.)</a:t>
            </a:r>
          </a:p>
        </p:txBody>
      </p:sp>
      <p:sp>
        <p:nvSpPr>
          <p:cNvPr id="6" name="1 Başlık"/>
          <p:cNvSpPr>
            <a:spLocks noGrp="1"/>
          </p:cNvSpPr>
          <p:nvPr>
            <p:ph type="title"/>
          </p:nvPr>
        </p:nvSpPr>
        <p:spPr>
          <a:xfrm>
            <a:off x="35496" y="44450"/>
            <a:ext cx="8432800"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3996354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8 Metin kutusu"/>
          <p:cNvSpPr txBox="1"/>
          <p:nvPr/>
        </p:nvSpPr>
        <p:spPr>
          <a:xfrm>
            <a:off x="302965" y="935136"/>
            <a:ext cx="6069235"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Bölge Koordinatörlükleri ve Bağlı İller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graphicFrame>
        <p:nvGraphicFramePr>
          <p:cNvPr id="6" name="Tablo 5"/>
          <p:cNvGraphicFramePr>
            <a:graphicFrameLocks noGrp="1"/>
          </p:cNvGraphicFramePr>
          <p:nvPr>
            <p:extLst>
              <p:ext uri="{D42A27DB-BD31-4B8C-83A1-F6EECF244321}">
                <p14:modId xmlns="" xmlns:p14="http://schemas.microsoft.com/office/powerpoint/2010/main" val="2843333423"/>
              </p:ext>
            </p:extLst>
          </p:nvPr>
        </p:nvGraphicFramePr>
        <p:xfrm>
          <a:off x="683566" y="1556792"/>
          <a:ext cx="7704860" cy="4615360"/>
        </p:xfrm>
        <a:graphic>
          <a:graphicData uri="http://schemas.openxmlformats.org/drawingml/2006/table">
            <a:tbl>
              <a:tblPr firstRow="1" firstCol="1" bandRow="1"/>
              <a:tblGrid>
                <a:gridCol w="1926215"/>
                <a:gridCol w="1926215"/>
                <a:gridCol w="1926215"/>
                <a:gridCol w="1926215"/>
              </a:tblGrid>
              <a:tr h="1670992">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ADANA, G.ANTEP, HATAY,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K.K.T.C, K.MARAŞ, KİLİS, MERSİN, OSMANİYE</a:t>
                      </a:r>
                      <a:br>
                        <a:rPr lang="tr-TR" sz="1100" dirty="0">
                          <a:solidFill>
                            <a:srgbClr val="000000"/>
                          </a:solidFill>
                          <a:effectLst/>
                          <a:latin typeface="Calibri"/>
                          <a:ea typeface="Calibri"/>
                          <a:cs typeface="Arial"/>
                        </a:rPr>
                      </a:b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ANKARA,  BARTIN,  BOLU, ÇANKIRI, ÇORUM, KARABÜK, KIRIKKALE, ZONGULDAK</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BURSA</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BALIKESİR, BİLECİK, BURSA, ÇANAKKALE, ESKİŞEHİR, KÜTAHYA, YALOVA</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ERZURUM</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ARDAHAN, ARTVİN, BAYBURT, ERZİNCAN, ERZURUM, GÜMÜŞHANE, IĞDIR, KARS, RİZE, TRABZON</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3174">
                <a:tc>
                  <a:txBody>
                    <a:bodyPr/>
                    <a:lstStyle/>
                    <a:p>
                      <a:pPr>
                        <a:lnSpc>
                          <a:spcPct val="115000"/>
                        </a:lnSpc>
                        <a:spcAft>
                          <a:spcPts val="10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İSTANBUL ASYA</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DÜZCE, İSTANBUL ASYA YAKASI, KOCAELİ, SAKARYA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İSTANBUL AVRUPA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EDİRNE, İSTANBUL AVRUPA YAKASI, TEKİRDAĞ, KIRKLARELİ</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tr-TR" sz="1100" b="1">
                          <a:solidFill>
                            <a:srgbClr val="000000"/>
                          </a:solidFill>
                          <a:effectLst/>
                          <a:latin typeface="Calibri"/>
                          <a:ea typeface="Calibri"/>
                          <a:cs typeface="Arial"/>
                        </a:rPr>
                        <a:t>BÖLGE MERKEZİ: </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İZMİR</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br>
                        <a:rPr lang="tr-TR" sz="1100" b="1">
                          <a:solidFill>
                            <a:srgbClr val="000000"/>
                          </a:solidFill>
                          <a:effectLst/>
                          <a:latin typeface="Calibri"/>
                          <a:ea typeface="Calibri"/>
                          <a:cs typeface="Arial"/>
                        </a:rPr>
                      </a:br>
                      <a:r>
                        <a:rPr lang="tr-TR" sz="1100">
                          <a:solidFill>
                            <a:srgbClr val="000000"/>
                          </a:solidFill>
                          <a:effectLst/>
                          <a:latin typeface="Calibri"/>
                          <a:ea typeface="Calibri"/>
                          <a:cs typeface="Arial"/>
                        </a:rPr>
                        <a:t>AYDIN, DENİZLİ, İZMİR, MANİSA,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MUĞLA, UŞAK</a:t>
                      </a: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KAYSERİ</a:t>
                      </a:r>
                      <a:br>
                        <a:rPr lang="tr-TR" sz="1100">
                          <a:effectLst/>
                          <a:latin typeface="Calibri"/>
                          <a:ea typeface="Calibri"/>
                          <a:cs typeface="Arial"/>
                        </a:rPr>
                      </a:br>
                      <a:r>
                        <a:rPr lang="tr-TR" sz="1100" b="1">
                          <a:effectLst/>
                          <a:latin typeface="Calibri"/>
                          <a:ea typeface="Calibri"/>
                          <a:cs typeface="Arial"/>
                        </a:rPr>
                        <a:t/>
                      </a:r>
                      <a:br>
                        <a:rPr lang="tr-TR" sz="1100" b="1">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AKSARAY, KAYSERİ,  KIRŞEHİR, NEVŞEHİR,  NİĞDE, SİVAS, YOZGAT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23174">
                <a:tc>
                  <a:txBody>
                    <a:bodyPr/>
                    <a:lstStyle/>
                    <a:p>
                      <a:pPr>
                        <a:lnSpc>
                          <a:spcPct val="115000"/>
                        </a:lnSpc>
                        <a:spcAft>
                          <a:spcPts val="10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KONYA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AFYON, ANTALYA, BURDUR, ISPARTA, KARAMAN, KONYA</a:t>
                      </a:r>
                      <a:br>
                        <a:rPr lang="tr-TR" sz="1100">
                          <a:solidFill>
                            <a:srgbClr val="000000"/>
                          </a:solidFill>
                          <a:effectLst/>
                          <a:latin typeface="Calibri"/>
                          <a:ea typeface="Calibri"/>
                          <a:cs typeface="Arial"/>
                        </a:rPr>
                      </a:b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solidFill>
                            <a:srgbClr val="000000"/>
                          </a:solidFill>
                          <a:effectLst/>
                          <a:latin typeface="Calibri"/>
                          <a:ea typeface="Calibri"/>
                          <a:cs typeface="Arial"/>
                        </a:rPr>
                        <a:t>BÖLGE MERKEZİ: </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a:t>
                      </a:r>
                      <a:br>
                        <a:rPr lang="tr-TR" sz="1100">
                          <a:solidFill>
                            <a:srgbClr val="000000"/>
                          </a:solidFill>
                          <a:effectLst/>
                          <a:latin typeface="Calibri"/>
                          <a:ea typeface="Calibri"/>
                          <a:cs typeface="Arial"/>
                        </a:rPr>
                      </a:br>
                      <a:r>
                        <a:rPr lang="tr-TR" sz="1100" b="1">
                          <a:solidFill>
                            <a:srgbClr val="000000"/>
                          </a:solidFill>
                          <a:effectLst/>
                          <a:latin typeface="Calibri"/>
                          <a:ea typeface="Calibri"/>
                          <a:cs typeface="Arial"/>
                        </a:rPr>
                        <a:t/>
                      </a:r>
                      <a:br>
                        <a:rPr lang="tr-TR" sz="1100" b="1">
                          <a:solidFill>
                            <a:srgbClr val="000000"/>
                          </a:solidFill>
                          <a:effectLst/>
                          <a:latin typeface="Calibri"/>
                          <a:ea typeface="Calibri"/>
                          <a:cs typeface="Arial"/>
                        </a:rPr>
                      </a:br>
                      <a:r>
                        <a:rPr lang="tr-TR" sz="1100" b="1">
                          <a:solidFill>
                            <a:srgbClr val="000000"/>
                          </a:solidFill>
                          <a:effectLst/>
                          <a:latin typeface="Calibri"/>
                          <a:ea typeface="Calibri"/>
                          <a:cs typeface="Arial"/>
                        </a:rPr>
                        <a:t>BÖLGE MERKEZİNE BAĞLI İLLER</a:t>
                      </a:r>
                      <a:r>
                        <a:rPr lang="tr-TR" sz="1100">
                          <a:solidFill>
                            <a:srgbClr val="000000"/>
                          </a:solidFill>
                          <a:effectLst/>
                          <a:latin typeface="Calibri"/>
                          <a:ea typeface="Calibri"/>
                          <a:cs typeface="Arial"/>
                        </a:rPr>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ADIYAMAN,   BİNGÖL,</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DİYARBAKIR, ELAZIĞ,  TUNCELİ </a:t>
                      </a:r>
                      <a:br>
                        <a:rPr lang="tr-TR" sz="1100">
                          <a:solidFill>
                            <a:srgbClr val="000000"/>
                          </a:solidFill>
                          <a:effectLst/>
                          <a:latin typeface="Calibri"/>
                          <a:ea typeface="Calibri"/>
                          <a:cs typeface="Arial"/>
                        </a:rPr>
                      </a:br>
                      <a:r>
                        <a:rPr lang="tr-TR" sz="1100">
                          <a:solidFill>
                            <a:srgbClr val="000000"/>
                          </a:solidFill>
                          <a:effectLst/>
                          <a:latin typeface="Calibri"/>
                          <a:ea typeface="Calibri"/>
                          <a:cs typeface="Arial"/>
                        </a:rPr>
                        <a:t>MALATYA, MARDİN, ŞANLIURFA</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b="1">
                          <a:effectLst/>
                          <a:latin typeface="Calibri"/>
                          <a:ea typeface="Calibri"/>
                          <a:cs typeface="Arial"/>
                        </a:rPr>
                        <a:t>BÖLGE MERKEZİ: </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SAMSUN</a:t>
                      </a:r>
                      <a:br>
                        <a:rPr lang="tr-TR" sz="1100">
                          <a:effectLst/>
                          <a:latin typeface="Calibri"/>
                          <a:ea typeface="Calibri"/>
                          <a:cs typeface="Arial"/>
                        </a:rPr>
                      </a:br>
                      <a:r>
                        <a:rPr lang="tr-TR" sz="1100">
                          <a:effectLst/>
                          <a:latin typeface="Calibri"/>
                          <a:ea typeface="Calibri"/>
                          <a:cs typeface="Arial"/>
                        </a:rPr>
                        <a:t/>
                      </a:r>
                      <a:br>
                        <a:rPr lang="tr-TR" sz="1100">
                          <a:effectLst/>
                          <a:latin typeface="Calibri"/>
                          <a:ea typeface="Calibri"/>
                          <a:cs typeface="Arial"/>
                        </a:rPr>
                      </a:br>
                      <a:r>
                        <a:rPr lang="tr-TR" sz="1100" b="1">
                          <a:effectLst/>
                          <a:latin typeface="Calibri"/>
                          <a:ea typeface="Calibri"/>
                          <a:cs typeface="Arial"/>
                        </a:rPr>
                        <a:t>BÖLGE MERKEZİNE BAĞLI İLLER</a:t>
                      </a:r>
                      <a:r>
                        <a:rPr lang="tr-TR" sz="1100">
                          <a:effectLst/>
                          <a:latin typeface="Calibri"/>
                          <a:ea typeface="Calibri"/>
                          <a:cs typeface="Arial"/>
                        </a:rPr>
                        <a:t/>
                      </a:r>
                      <a:br>
                        <a:rPr lang="tr-TR" sz="1100">
                          <a:effectLst/>
                          <a:latin typeface="Calibri"/>
                          <a:ea typeface="Calibri"/>
                          <a:cs typeface="Arial"/>
                        </a:rPr>
                      </a:br>
                      <a:r>
                        <a:rPr lang="tr-TR" sz="1100">
                          <a:effectLst/>
                          <a:latin typeface="Calibri"/>
                          <a:ea typeface="Calibri"/>
                          <a:cs typeface="Arial"/>
                        </a:rPr>
                        <a:t>AMASYA, GİRESUN, KASTAMONU, ORDU, SAMSUN,  SİNOP, TOKAT</a:t>
                      </a:r>
                      <a:endParaRPr lang="tr-TR" sz="180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200"/>
                        </a:spcAft>
                      </a:pPr>
                      <a:r>
                        <a:rPr lang="tr-TR" sz="1100" b="1" dirty="0">
                          <a:solidFill>
                            <a:srgbClr val="000000"/>
                          </a:solidFill>
                          <a:effectLst/>
                          <a:latin typeface="Calibri"/>
                          <a:ea typeface="Calibri"/>
                          <a:cs typeface="Arial"/>
                        </a:rPr>
                        <a:t>BÖLGE MERKEZİ: </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VAN</a:t>
                      </a:r>
                      <a:br>
                        <a:rPr lang="tr-TR" sz="1100"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
                      </a:r>
                      <a:br>
                        <a:rPr lang="tr-TR" sz="1100" b="1" dirty="0">
                          <a:solidFill>
                            <a:srgbClr val="000000"/>
                          </a:solidFill>
                          <a:effectLst/>
                          <a:latin typeface="Calibri"/>
                          <a:ea typeface="Calibri"/>
                          <a:cs typeface="Arial"/>
                        </a:rPr>
                      </a:br>
                      <a:r>
                        <a:rPr lang="tr-TR" sz="1100" b="1" dirty="0">
                          <a:solidFill>
                            <a:srgbClr val="000000"/>
                          </a:solidFill>
                          <a:effectLst/>
                          <a:latin typeface="Calibri"/>
                          <a:ea typeface="Calibri"/>
                          <a:cs typeface="Arial"/>
                        </a:rPr>
                        <a:t>BÖLGE MERKEZİNE BAĞLI İLLER</a:t>
                      </a:r>
                      <a:r>
                        <a:rPr lang="tr-TR" sz="1100" dirty="0">
                          <a:solidFill>
                            <a:srgbClr val="000000"/>
                          </a:solidFill>
                          <a:effectLst/>
                          <a:latin typeface="Calibri"/>
                          <a:ea typeface="Calibri"/>
                          <a:cs typeface="Arial"/>
                        </a:rPr>
                        <a:t/>
                      </a:r>
                      <a:br>
                        <a:rPr lang="tr-TR" sz="1100" dirty="0">
                          <a:solidFill>
                            <a:srgbClr val="000000"/>
                          </a:solidFill>
                          <a:effectLst/>
                          <a:latin typeface="Calibri"/>
                          <a:ea typeface="Calibri"/>
                          <a:cs typeface="Arial"/>
                        </a:rPr>
                      </a:br>
                      <a:r>
                        <a:rPr lang="tr-TR" sz="1100" dirty="0">
                          <a:solidFill>
                            <a:srgbClr val="000000"/>
                          </a:solidFill>
                          <a:effectLst/>
                          <a:latin typeface="Calibri"/>
                          <a:ea typeface="Calibri"/>
                          <a:cs typeface="Arial"/>
                        </a:rPr>
                        <a:t>AĞRI, BATMAN, BİTLİS, HAKKÂRİ, MUŞ, SİİRT, ŞIRNAK, VAN</a:t>
                      </a:r>
                      <a:endParaRPr lang="tr-TR" sz="1800" dirty="0">
                        <a:effectLst/>
                        <a:latin typeface="Calibri"/>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1 Başlık"/>
          <p:cNvSpPr>
            <a:spLocks noGrp="1"/>
          </p:cNvSpPr>
          <p:nvPr>
            <p:ph type="title"/>
          </p:nvPr>
        </p:nvSpPr>
        <p:spPr>
          <a:xfrm>
            <a:off x="35496" y="44450"/>
            <a:ext cx="8432800" cy="706438"/>
          </a:xfrm>
        </p:spPr>
        <p:txBody>
          <a:bodyPr>
            <a:normAutofit fontScale="90000"/>
          </a:bodyPr>
          <a:lstStyle/>
          <a:p>
            <a:pPr lvl="0"/>
            <a:r>
              <a:rPr lang="tr-TR" sz="2300" dirty="0">
                <a:latin typeface="Arial" pitchFamily="34" charset="0"/>
                <a:cs typeface="Arial" pitchFamily="34" charset="0"/>
              </a:rPr>
              <a:t>2242 Öncelikli Alanlarda Üniversite Öğrencileri Proje Yarışması</a:t>
            </a:r>
          </a:p>
        </p:txBody>
      </p:sp>
    </p:spTree>
    <p:extLst>
      <p:ext uri="{BB962C8B-B14F-4D97-AF65-F5344CB8AC3E}">
        <p14:creationId xmlns="" xmlns:p14="http://schemas.microsoft.com/office/powerpoint/2010/main" val="3279080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250825" y="5013176"/>
            <a:ext cx="8642350" cy="800100"/>
          </a:xfrm>
        </p:spPr>
        <p:txBody>
          <a:bodyPr rtlCol="0">
            <a:noAutofit/>
          </a:bodyPr>
          <a:lstStyle/>
          <a:p>
            <a:pPr eaLnBrk="1" fontAlgn="auto" hangingPunct="1">
              <a:lnSpc>
                <a:spcPct val="90000"/>
              </a:lnSpc>
              <a:spcAft>
                <a:spcPts val="0"/>
              </a:spcAft>
              <a:defRPr/>
            </a:pPr>
            <a:r>
              <a:rPr lang="tr-TR" sz="5400" b="1" dirty="0" smtClean="0">
                <a:solidFill>
                  <a:schemeClr val="accent2">
                    <a:lumMod val="50000"/>
                  </a:schemeClr>
                </a:solidFill>
                <a:latin typeface="Arial" pitchFamily="34" charset="0"/>
                <a:ea typeface="+mj-ea"/>
                <a:cs typeface="Arial" pitchFamily="34" charset="0"/>
              </a:rPr>
              <a:t>TEŞEKKÜRLER</a:t>
            </a:r>
          </a:p>
        </p:txBody>
      </p:sp>
      <p:sp>
        <p:nvSpPr>
          <p:cNvPr id="50179" name="4 Metin kutusu"/>
          <p:cNvSpPr txBox="1">
            <a:spLocks noChangeArrowheads="1"/>
          </p:cNvSpPr>
          <p:nvPr/>
        </p:nvSpPr>
        <p:spPr bwMode="auto">
          <a:xfrm>
            <a:off x="467420" y="1628800"/>
            <a:ext cx="7921004"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2800">
                <a:solidFill>
                  <a:schemeClr val="tx1"/>
                </a:solidFill>
                <a:latin typeface="Corbel" pitchFamily="34" charset="0"/>
              </a:defRPr>
            </a:lvl1pPr>
            <a:lvl2pPr marL="742950" indent="-285750" eaLnBrk="0" hangingPunct="0">
              <a:spcBef>
                <a:spcPct val="20000"/>
              </a:spcBef>
              <a:buFont typeface="Arial" pitchFamily="34" charset="0"/>
              <a:buChar char="–"/>
              <a:defRPr sz="2400">
                <a:solidFill>
                  <a:schemeClr val="tx1"/>
                </a:solidFill>
                <a:latin typeface="Corbel" pitchFamily="34" charset="0"/>
              </a:defRPr>
            </a:lvl2pPr>
            <a:lvl3pPr marL="1143000" indent="-228600" eaLnBrk="0" hangingPunct="0">
              <a:spcBef>
                <a:spcPct val="20000"/>
              </a:spcBef>
              <a:buFont typeface="Arial" pitchFamily="34" charset="0"/>
              <a:buChar char="•"/>
              <a:defRPr sz="2000">
                <a:solidFill>
                  <a:schemeClr val="tx1"/>
                </a:solidFill>
                <a:latin typeface="Corbel" pitchFamily="34" charset="0"/>
              </a:defRPr>
            </a:lvl3pPr>
            <a:lvl4pPr marL="1600200" indent="-228600" eaLnBrk="0" hangingPunct="0">
              <a:spcBef>
                <a:spcPct val="20000"/>
              </a:spcBef>
              <a:buFont typeface="Arial" pitchFamily="34" charset="0"/>
              <a:buChar char="–"/>
              <a:defRPr>
                <a:solidFill>
                  <a:schemeClr val="tx1"/>
                </a:solidFill>
                <a:latin typeface="Corbel" pitchFamily="34" charset="0"/>
              </a:defRPr>
            </a:lvl4pPr>
            <a:lvl5pPr marL="2057400" indent="-228600" eaLnBrk="0" hangingPunct="0">
              <a:spcBef>
                <a:spcPct val="20000"/>
              </a:spcBef>
              <a:buFont typeface="Arial" pitchFamily="34" charset="0"/>
              <a:buChar char="»"/>
              <a:defRPr>
                <a:solidFill>
                  <a:schemeClr val="tx1"/>
                </a:solidFill>
                <a:latin typeface="Corbel" pitchFamily="34" charset="0"/>
              </a:defRPr>
            </a:lvl5pPr>
            <a:lvl6pPr marL="2514600" indent="-228600" eaLnBrk="0" fontAlgn="base" hangingPunct="0">
              <a:spcBef>
                <a:spcPct val="20000"/>
              </a:spcBef>
              <a:spcAft>
                <a:spcPct val="0"/>
              </a:spcAft>
              <a:buFont typeface="Arial" pitchFamily="34" charset="0"/>
              <a:buChar char="»"/>
              <a:defRPr>
                <a:solidFill>
                  <a:schemeClr val="tx1"/>
                </a:solidFill>
                <a:latin typeface="Corbel" pitchFamily="34" charset="0"/>
              </a:defRPr>
            </a:lvl6pPr>
            <a:lvl7pPr marL="2971800" indent="-228600" eaLnBrk="0" fontAlgn="base" hangingPunct="0">
              <a:spcBef>
                <a:spcPct val="20000"/>
              </a:spcBef>
              <a:spcAft>
                <a:spcPct val="0"/>
              </a:spcAft>
              <a:buFont typeface="Arial" pitchFamily="34" charset="0"/>
              <a:buChar char="»"/>
              <a:defRPr>
                <a:solidFill>
                  <a:schemeClr val="tx1"/>
                </a:solidFill>
                <a:latin typeface="Corbel" pitchFamily="34" charset="0"/>
              </a:defRPr>
            </a:lvl7pPr>
            <a:lvl8pPr marL="3429000" indent="-228600" eaLnBrk="0" fontAlgn="base" hangingPunct="0">
              <a:spcBef>
                <a:spcPct val="20000"/>
              </a:spcBef>
              <a:spcAft>
                <a:spcPct val="0"/>
              </a:spcAft>
              <a:buFont typeface="Arial" pitchFamily="34" charset="0"/>
              <a:buChar char="»"/>
              <a:defRPr>
                <a:solidFill>
                  <a:schemeClr val="tx1"/>
                </a:solidFill>
                <a:latin typeface="Corbel" pitchFamily="34" charset="0"/>
              </a:defRPr>
            </a:lvl8pPr>
            <a:lvl9pPr marL="3886200" indent="-228600" eaLnBrk="0" fontAlgn="base" hangingPunct="0">
              <a:spcBef>
                <a:spcPct val="20000"/>
              </a:spcBef>
              <a:spcAft>
                <a:spcPct val="0"/>
              </a:spcAft>
              <a:buFont typeface="Arial" pitchFamily="34" charset="0"/>
              <a:buChar char="»"/>
              <a:defRPr>
                <a:solidFill>
                  <a:schemeClr val="tx1"/>
                </a:solidFill>
                <a:latin typeface="Corbel" pitchFamily="34" charset="0"/>
              </a:defRPr>
            </a:lvl9pPr>
          </a:lstStyle>
          <a:p>
            <a:pPr algn="ctr" eaLnBrk="1" hangingPunct="1">
              <a:lnSpc>
                <a:spcPct val="150000"/>
              </a:lnSpc>
              <a:spcBef>
                <a:spcPct val="0"/>
              </a:spcBef>
              <a:buFontTx/>
              <a:buNone/>
            </a:pPr>
            <a:r>
              <a:rPr lang="tr-TR" altLang="tr-TR" b="1" dirty="0">
                <a:latin typeface="Arial" pitchFamily="34" charset="0"/>
                <a:cs typeface="Arial" pitchFamily="34" charset="0"/>
              </a:rPr>
              <a:t>Bilim İnsanı Destek Programları Başkanlığı</a:t>
            </a:r>
          </a:p>
          <a:p>
            <a:pPr algn="ctr" eaLnBrk="1" hangingPunct="1">
              <a:lnSpc>
                <a:spcPct val="150000"/>
              </a:lnSpc>
              <a:spcBef>
                <a:spcPct val="0"/>
              </a:spcBef>
              <a:buFontTx/>
              <a:buNone/>
            </a:pPr>
            <a:r>
              <a:rPr lang="tr-TR" altLang="tr-TR" b="1" dirty="0">
                <a:latin typeface="Arial" pitchFamily="34" charset="0"/>
                <a:cs typeface="Arial" pitchFamily="34" charset="0"/>
              </a:rPr>
              <a:t>Yarışmalar Grup </a:t>
            </a:r>
            <a:r>
              <a:rPr lang="tr-TR" altLang="tr-TR" b="1" dirty="0" smtClean="0">
                <a:latin typeface="Arial" pitchFamily="34" charset="0"/>
                <a:cs typeface="Arial" pitchFamily="34" charset="0"/>
              </a:rPr>
              <a:t>Koordinatörlüğü</a:t>
            </a:r>
          </a:p>
          <a:p>
            <a:pPr algn="ctr" eaLnBrk="1" hangingPunct="1">
              <a:lnSpc>
                <a:spcPct val="150000"/>
              </a:lnSpc>
              <a:spcBef>
                <a:spcPct val="0"/>
              </a:spcBef>
              <a:buFontTx/>
              <a:buNone/>
            </a:pPr>
            <a:endParaRPr lang="tr-TR" altLang="tr-TR" sz="400" b="1" dirty="0">
              <a:latin typeface="Arial" pitchFamily="34" charset="0"/>
              <a:cs typeface="Arial" pitchFamily="34" charset="0"/>
            </a:endParaRPr>
          </a:p>
          <a:p>
            <a:pPr algn="ctr" eaLnBrk="1" hangingPunct="1">
              <a:lnSpc>
                <a:spcPct val="150000"/>
              </a:lnSpc>
              <a:spcBef>
                <a:spcPct val="0"/>
              </a:spcBef>
              <a:buFontTx/>
              <a:buNone/>
            </a:pPr>
            <a:r>
              <a:rPr lang="tr-TR" altLang="tr-TR" sz="2000" b="1" dirty="0">
                <a:solidFill>
                  <a:schemeClr val="accent2"/>
                </a:solidFill>
                <a:latin typeface="Arial" pitchFamily="34" charset="0"/>
                <a:cs typeface="Arial" pitchFamily="34" charset="0"/>
              </a:rPr>
              <a:t>2242 Öncelikli Alanlarda Üniversite Öğrencileri Proje Yarışması</a:t>
            </a:r>
          </a:p>
          <a:p>
            <a:pPr algn="ctr" eaLnBrk="1" hangingPunct="1">
              <a:lnSpc>
                <a:spcPct val="150000"/>
              </a:lnSpc>
              <a:spcBef>
                <a:spcPct val="0"/>
              </a:spcBef>
              <a:buFontTx/>
              <a:buNone/>
            </a:pPr>
            <a:r>
              <a:rPr lang="tr-TR" altLang="tr-TR" sz="2400" b="1" dirty="0">
                <a:latin typeface="Arial" pitchFamily="34" charset="0"/>
                <a:cs typeface="Arial" pitchFamily="34" charset="0"/>
              </a:rPr>
              <a:t>Tel: 0312 444 66 90</a:t>
            </a:r>
          </a:p>
          <a:p>
            <a:pPr algn="ctr" eaLnBrk="1" hangingPunct="1">
              <a:lnSpc>
                <a:spcPct val="150000"/>
              </a:lnSpc>
              <a:spcBef>
                <a:spcPct val="0"/>
              </a:spcBef>
              <a:buFontTx/>
              <a:buNone/>
            </a:pPr>
            <a:r>
              <a:rPr lang="tr-TR" altLang="tr-TR" sz="2400" b="1" dirty="0">
                <a:latin typeface="Arial" pitchFamily="34" charset="0"/>
                <a:cs typeface="Arial" pitchFamily="34" charset="0"/>
              </a:rPr>
              <a:t>E-posta: bideb2242@tubitak.gov.tr</a:t>
            </a:r>
            <a:endParaRPr lang="tr-TR" altLang="tr-TR" dirty="0">
              <a:latin typeface="Arial" pitchFamily="34" charset="0"/>
              <a:cs typeface="Arial" pitchFamily="34" charset="0"/>
            </a:endParaRPr>
          </a:p>
        </p:txBody>
      </p:sp>
    </p:spTree>
    <p:extLst>
      <p:ext uri="{BB962C8B-B14F-4D97-AF65-F5344CB8AC3E}">
        <p14:creationId xmlns="" xmlns:p14="http://schemas.microsoft.com/office/powerpoint/2010/main" val="67464333"/>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8 Metin kutusu"/>
          <p:cNvSpPr txBox="1"/>
          <p:nvPr/>
        </p:nvSpPr>
        <p:spPr>
          <a:xfrm>
            <a:off x="2678731" y="908720"/>
            <a:ext cx="3693469"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Yarışma Kategorileri</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8" name="Metin kutusu 7"/>
          <p:cNvSpPr txBox="1"/>
          <p:nvPr/>
        </p:nvSpPr>
        <p:spPr>
          <a:xfrm>
            <a:off x="683568" y="1640994"/>
            <a:ext cx="2130974" cy="707886"/>
          </a:xfrm>
          <a:prstGeom prst="rect">
            <a:avLst/>
          </a:prstGeom>
          <a:noFill/>
        </p:spPr>
        <p:txBody>
          <a:bodyPr wrap="square" rtlCol="0">
            <a:spAutoFit/>
          </a:bodyPr>
          <a:lstStyle/>
          <a:p>
            <a:pPr algn="ctr"/>
            <a:r>
              <a:rPr lang="tr-TR" sz="2000" b="1" dirty="0" smtClean="0">
                <a:cs typeface="Arial" panose="020B0604020202020204" pitchFamily="34" charset="0"/>
              </a:rPr>
              <a:t>Temel Sektörler Kategorisi</a:t>
            </a:r>
            <a:endParaRPr lang="tr-TR" sz="2000" b="1" dirty="0">
              <a:cs typeface="Arial" panose="020B0604020202020204" pitchFamily="34" charset="0"/>
            </a:endParaRPr>
          </a:p>
        </p:txBody>
      </p:sp>
      <p:sp>
        <p:nvSpPr>
          <p:cNvPr id="11" name="Metin kutusu 10"/>
          <p:cNvSpPr txBox="1"/>
          <p:nvPr/>
        </p:nvSpPr>
        <p:spPr>
          <a:xfrm>
            <a:off x="3705839" y="3422562"/>
            <a:ext cx="1656184" cy="1015663"/>
          </a:xfrm>
          <a:prstGeom prst="rect">
            <a:avLst/>
          </a:prstGeom>
          <a:noFill/>
        </p:spPr>
        <p:txBody>
          <a:bodyPr wrap="square" rtlCol="0">
            <a:spAutoFit/>
          </a:bodyPr>
          <a:lstStyle/>
          <a:p>
            <a:pPr algn="ctr"/>
            <a:r>
              <a:rPr lang="tr-TR" sz="2000" b="1" dirty="0">
                <a:solidFill>
                  <a:schemeClr val="bg1"/>
                </a:solidFill>
                <a:cs typeface="Arial" panose="020B0604020202020204" pitchFamily="34" charset="0"/>
              </a:rPr>
              <a:t>Sosyal Girişimcilik Kategorisi</a:t>
            </a:r>
          </a:p>
        </p:txBody>
      </p:sp>
      <p:grpSp>
        <p:nvGrpSpPr>
          <p:cNvPr id="37" name="Grup 36"/>
          <p:cNvGrpSpPr/>
          <p:nvPr/>
        </p:nvGrpSpPr>
        <p:grpSpPr>
          <a:xfrm>
            <a:off x="395536" y="2441302"/>
            <a:ext cx="2664296" cy="3868018"/>
            <a:chOff x="0" y="1096541"/>
            <a:chExt cx="2586344" cy="3265973"/>
          </a:xfrm>
        </p:grpSpPr>
        <p:sp>
          <p:nvSpPr>
            <p:cNvPr id="38" name="Yuvarlatılmış Dikdörtgen 37"/>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2" name="Metin kutusu 11"/>
          <p:cNvSpPr txBox="1"/>
          <p:nvPr/>
        </p:nvSpPr>
        <p:spPr>
          <a:xfrm>
            <a:off x="523950" y="2645618"/>
            <a:ext cx="2382177" cy="3231654"/>
          </a:xfrm>
          <a:prstGeom prst="rect">
            <a:avLst/>
          </a:prstGeom>
          <a:noFill/>
        </p:spPr>
        <p:txBody>
          <a:bodyPr wrap="square" rtlCol="0">
            <a:spAutoFit/>
          </a:bodyPr>
          <a:lstStyle/>
          <a:p>
            <a:pPr algn="ctr"/>
            <a:r>
              <a:rPr lang="tr-TR" sz="1200" b="1" dirty="0">
                <a:solidFill>
                  <a:schemeClr val="bg1"/>
                </a:solidFill>
                <a:latin typeface="Corbel" pitchFamily="34" charset="0"/>
              </a:rPr>
              <a:t>Tüm sektörlere yönelik yenilikçi uygulama fikirlerinin alındığı bu kategoride bölgesel ve/veya </a:t>
            </a:r>
            <a:r>
              <a:rPr lang="tr-TR" sz="1200" b="1" dirty="0" smtClean="0">
                <a:solidFill>
                  <a:schemeClr val="bg1"/>
                </a:solidFill>
                <a:latin typeface="Corbel" pitchFamily="34" charset="0"/>
              </a:rPr>
              <a:t>ulusal verimliliğe</a:t>
            </a:r>
            <a:r>
              <a:rPr lang="tr-TR" sz="1200" b="1" dirty="0">
                <a:solidFill>
                  <a:schemeClr val="bg1"/>
                </a:solidFill>
                <a:latin typeface="Corbel" pitchFamily="34" charset="0"/>
              </a:rPr>
              <a:t>, kalkınmaya ve istihdama katkı sağlayacak nitelikte girişim fikirleri aranmaktadır. </a:t>
            </a:r>
            <a:r>
              <a:rPr lang="tr-TR" sz="1200" b="1" dirty="0" smtClean="0">
                <a:solidFill>
                  <a:schemeClr val="bg1"/>
                </a:solidFill>
                <a:latin typeface="Corbel" pitchFamily="34" charset="0"/>
              </a:rPr>
              <a:t>Bu kategori </a:t>
            </a:r>
            <a:r>
              <a:rPr lang="tr-TR" sz="1200" b="1" dirty="0">
                <a:solidFill>
                  <a:schemeClr val="bg1"/>
                </a:solidFill>
                <a:latin typeface="Corbel" pitchFamily="34" charset="0"/>
              </a:rPr>
              <a:t>geleneksel iş kollarında </a:t>
            </a:r>
            <a:r>
              <a:rPr lang="tr-TR" sz="1200" b="1" u="sng" dirty="0">
                <a:solidFill>
                  <a:schemeClr val="bg1"/>
                </a:solidFill>
                <a:latin typeface="Corbel" pitchFamily="34" charset="0"/>
              </a:rPr>
              <a:t>(sanayi, tarım, hayvancılık, enerji, çevre) </a:t>
            </a:r>
            <a:r>
              <a:rPr lang="tr-TR" sz="1200" b="1" dirty="0">
                <a:solidFill>
                  <a:schemeClr val="bg1"/>
                </a:solidFill>
                <a:latin typeface="Corbel" pitchFamily="34" charset="0"/>
              </a:rPr>
              <a:t>verimlilik ve yenilikçi </a:t>
            </a:r>
            <a:r>
              <a:rPr lang="tr-TR" sz="1200" b="1" dirty="0" smtClean="0">
                <a:solidFill>
                  <a:schemeClr val="bg1"/>
                </a:solidFill>
                <a:latin typeface="Corbel" pitchFamily="34" charset="0"/>
              </a:rPr>
              <a:t>bakış sağlayacak </a:t>
            </a:r>
            <a:r>
              <a:rPr lang="tr-TR" sz="1200" b="1" dirty="0">
                <a:solidFill>
                  <a:schemeClr val="bg1"/>
                </a:solidFill>
                <a:latin typeface="Corbel" pitchFamily="34" charset="0"/>
              </a:rPr>
              <a:t>uygulama fikirlerini kapsamaktadır. Ayrıca özellikle bölgesel anlamda günlük yaşam</a:t>
            </a:r>
          </a:p>
          <a:p>
            <a:pPr algn="ctr"/>
            <a:r>
              <a:rPr lang="tr-TR" sz="1200" b="1" dirty="0">
                <a:solidFill>
                  <a:schemeClr val="bg1"/>
                </a:solidFill>
                <a:latin typeface="Corbel" pitchFamily="34" charset="0"/>
              </a:rPr>
              <a:t>kalitesini ve verimliliği arttıracak yenilikçi uygulama fikirleri de bu kategori altında</a:t>
            </a:r>
          </a:p>
          <a:p>
            <a:pPr algn="ctr"/>
            <a:r>
              <a:rPr lang="tr-TR" sz="1200" b="1" dirty="0">
                <a:solidFill>
                  <a:schemeClr val="bg1"/>
                </a:solidFill>
                <a:latin typeface="Corbel" pitchFamily="34" charset="0"/>
              </a:rPr>
              <a:t>değerlendirilmektedir.</a:t>
            </a:r>
          </a:p>
        </p:txBody>
      </p:sp>
      <p:sp>
        <p:nvSpPr>
          <p:cNvPr id="40" name="Metin kutusu 39"/>
          <p:cNvSpPr txBox="1"/>
          <p:nvPr/>
        </p:nvSpPr>
        <p:spPr>
          <a:xfrm>
            <a:off x="3419872" y="1625004"/>
            <a:ext cx="2501457" cy="707886"/>
          </a:xfrm>
          <a:prstGeom prst="rect">
            <a:avLst/>
          </a:prstGeom>
          <a:noFill/>
        </p:spPr>
        <p:txBody>
          <a:bodyPr wrap="square" rtlCol="0">
            <a:spAutoFit/>
          </a:bodyPr>
          <a:lstStyle/>
          <a:p>
            <a:pPr algn="ctr"/>
            <a:r>
              <a:rPr lang="tr-TR" sz="2000" b="1" dirty="0" err="1">
                <a:cs typeface="Arial" panose="020B0604020202020204" pitchFamily="34" charset="0"/>
              </a:rPr>
              <a:t>Tekno</a:t>
            </a:r>
            <a:r>
              <a:rPr lang="tr-TR" sz="2000" b="1" dirty="0">
                <a:cs typeface="Arial" panose="020B0604020202020204" pitchFamily="34" charset="0"/>
              </a:rPr>
              <a:t> </a:t>
            </a:r>
            <a:r>
              <a:rPr lang="tr-TR" sz="2000" b="1" dirty="0" smtClean="0">
                <a:cs typeface="Arial" panose="020B0604020202020204" pitchFamily="34" charset="0"/>
              </a:rPr>
              <a:t>Girişimcilik Kategorisi</a:t>
            </a:r>
            <a:endParaRPr lang="tr-TR" sz="2000" b="1" dirty="0">
              <a:cs typeface="Arial" panose="020B0604020202020204" pitchFamily="34" charset="0"/>
            </a:endParaRPr>
          </a:p>
        </p:txBody>
      </p:sp>
      <p:grpSp>
        <p:nvGrpSpPr>
          <p:cNvPr id="41" name="Grup 40"/>
          <p:cNvGrpSpPr/>
          <p:nvPr/>
        </p:nvGrpSpPr>
        <p:grpSpPr>
          <a:xfrm>
            <a:off x="3347864" y="2441302"/>
            <a:ext cx="2664296" cy="3868018"/>
            <a:chOff x="0" y="1096541"/>
            <a:chExt cx="2586344" cy="3265973"/>
          </a:xfrm>
        </p:grpSpPr>
        <p:sp>
          <p:nvSpPr>
            <p:cNvPr id="42" name="Yuvarlatılmış Dikdörtgen 41"/>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44" name="Metin kutusu 43"/>
          <p:cNvSpPr txBox="1"/>
          <p:nvPr/>
        </p:nvSpPr>
        <p:spPr>
          <a:xfrm>
            <a:off x="6444208" y="1568986"/>
            <a:ext cx="2472058" cy="707886"/>
          </a:xfrm>
          <a:prstGeom prst="rect">
            <a:avLst/>
          </a:prstGeom>
          <a:noFill/>
        </p:spPr>
        <p:txBody>
          <a:bodyPr wrap="square" rtlCol="0">
            <a:spAutoFit/>
          </a:bodyPr>
          <a:lstStyle/>
          <a:p>
            <a:pPr algn="ctr"/>
            <a:r>
              <a:rPr lang="tr-TR" sz="2000" b="1" dirty="0">
                <a:cs typeface="Arial" panose="020B0604020202020204" pitchFamily="34" charset="0"/>
              </a:rPr>
              <a:t>Sosyal </a:t>
            </a:r>
            <a:r>
              <a:rPr lang="tr-TR" sz="2000" b="1" dirty="0" smtClean="0">
                <a:cs typeface="Arial" panose="020B0604020202020204" pitchFamily="34" charset="0"/>
              </a:rPr>
              <a:t>Girişimcilik Kategorisi</a:t>
            </a:r>
            <a:endParaRPr lang="tr-TR" sz="2000" b="1" dirty="0">
              <a:cs typeface="Arial" panose="020B0604020202020204" pitchFamily="34" charset="0"/>
            </a:endParaRPr>
          </a:p>
        </p:txBody>
      </p:sp>
      <p:grpSp>
        <p:nvGrpSpPr>
          <p:cNvPr id="45" name="Grup 44"/>
          <p:cNvGrpSpPr/>
          <p:nvPr/>
        </p:nvGrpSpPr>
        <p:grpSpPr>
          <a:xfrm>
            <a:off x="6372200" y="2453895"/>
            <a:ext cx="2562977" cy="3868018"/>
            <a:chOff x="0" y="1096541"/>
            <a:chExt cx="2586344" cy="3265973"/>
          </a:xfrm>
        </p:grpSpPr>
        <p:sp>
          <p:nvSpPr>
            <p:cNvPr id="46" name="Yuvarlatılmış Dikdörtgen 45"/>
            <p:cNvSpPr/>
            <p:nvPr/>
          </p:nvSpPr>
          <p:spPr>
            <a:xfrm>
              <a:off x="0" y="1096541"/>
              <a:ext cx="2586342" cy="3100809"/>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7" name="Yuvarlatılmış Dikdörtgen 4"/>
            <p:cNvSpPr/>
            <p:nvPr/>
          </p:nvSpPr>
          <p:spPr>
            <a:xfrm>
              <a:off x="78037" y="1174578"/>
              <a:ext cx="2508307" cy="3187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endParaRPr lang="tr-TR" sz="1400" kern="1200" dirty="0"/>
            </a:p>
          </p:txBody>
        </p:sp>
      </p:grpSp>
      <p:sp>
        <p:nvSpPr>
          <p:cNvPr id="14" name="Metin kutusu 13"/>
          <p:cNvSpPr txBox="1"/>
          <p:nvPr/>
        </p:nvSpPr>
        <p:spPr>
          <a:xfrm>
            <a:off x="3428253" y="2645618"/>
            <a:ext cx="2493076" cy="3231654"/>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r>
              <a:rPr lang="tr-TR" dirty="0"/>
              <a:t>Bu kategoride, yarışmacılar yenilikçi ve teknoloji tabanlı olmak koşuluyla her konuda ve diledikleri</a:t>
            </a:r>
          </a:p>
          <a:p>
            <a:r>
              <a:rPr lang="tr-TR" dirty="0"/>
              <a:t>sektöre yönelik olarak proje teklifi getirebilirler. Konuların seçiminde ticari başarı şansına ve</a:t>
            </a:r>
          </a:p>
          <a:p>
            <a:r>
              <a:rPr lang="tr-TR" dirty="0"/>
              <a:t>uygulanabilirliğe önem verilmelidir.</a:t>
            </a:r>
          </a:p>
          <a:p>
            <a:r>
              <a:rPr lang="tr-TR" dirty="0"/>
              <a:t>Başvuru sahiplerinden, </a:t>
            </a:r>
            <a:r>
              <a:rPr lang="tr-TR" u="sng" dirty="0"/>
              <a:t>bilişim sektöründe yenilikçi uygulamaları, elektronik sektörüne yönelik</a:t>
            </a:r>
          </a:p>
          <a:p>
            <a:r>
              <a:rPr lang="tr-TR" u="sng" dirty="0"/>
              <a:t>çözümler, </a:t>
            </a:r>
            <a:r>
              <a:rPr lang="tr-TR" u="sng" dirty="0" err="1"/>
              <a:t>biyoteknoloji</a:t>
            </a:r>
            <a:r>
              <a:rPr lang="tr-TR" u="sng" dirty="0"/>
              <a:t> alanında mühendislik ve teknolojik altyapıyı barındıran uygulamalar ile ileri</a:t>
            </a:r>
          </a:p>
          <a:p>
            <a:r>
              <a:rPr lang="tr-TR" u="sng" dirty="0"/>
              <a:t>malzeme gibi teknolojiyi kullanan alanlarda</a:t>
            </a:r>
            <a:r>
              <a:rPr lang="tr-TR" dirty="0"/>
              <a:t> fikir geliştirmeleri beklenir.</a:t>
            </a:r>
          </a:p>
        </p:txBody>
      </p:sp>
      <p:sp>
        <p:nvSpPr>
          <p:cNvPr id="48" name="Metin kutusu 47"/>
          <p:cNvSpPr txBox="1"/>
          <p:nvPr/>
        </p:nvSpPr>
        <p:spPr>
          <a:xfrm>
            <a:off x="6804248" y="2708920"/>
            <a:ext cx="1872208" cy="1938992"/>
          </a:xfrm>
          <a:prstGeom prst="rect">
            <a:avLst/>
          </a:prstGeom>
          <a:noFill/>
        </p:spPr>
        <p:txBody>
          <a:bodyPr wrap="square" rtlCol="0">
            <a:spAutoFit/>
          </a:bodyPr>
          <a:lstStyle>
            <a:defPPr>
              <a:defRPr lang="tr-TR"/>
            </a:defPPr>
            <a:lvl1pPr algn="ctr">
              <a:defRPr sz="1200" b="1">
                <a:solidFill>
                  <a:schemeClr val="bg1"/>
                </a:solidFill>
                <a:latin typeface="Corbel" pitchFamily="34" charset="0"/>
              </a:defRPr>
            </a:lvl1pPr>
          </a:lstStyle>
          <a:p>
            <a:r>
              <a:rPr lang="tr-TR" dirty="0"/>
              <a:t>Toplumsal sorunlara çözüm getirmeye yönelik yenilikçi fikirleri kapsamaktadır. Bu </a:t>
            </a:r>
            <a:r>
              <a:rPr lang="tr-TR" u="sng" dirty="0"/>
              <a:t>kategoride eğitim,</a:t>
            </a:r>
          </a:p>
          <a:p>
            <a:r>
              <a:rPr lang="tr-TR" u="sng" dirty="0"/>
              <a:t>insan hakları, göç, kalkınma</a:t>
            </a:r>
            <a:r>
              <a:rPr lang="tr-TR" dirty="0"/>
              <a:t> gibi birçok alanda sosyal dönüşüm gerçekleştirme amaçlanmaktadır.</a:t>
            </a:r>
          </a:p>
        </p:txBody>
      </p:sp>
    </p:spTree>
    <p:extLst>
      <p:ext uri="{BB962C8B-B14F-4D97-AF65-F5344CB8AC3E}">
        <p14:creationId xmlns="" xmlns:p14="http://schemas.microsoft.com/office/powerpoint/2010/main" val="2340779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3" name="13 Metin kutusu"/>
          <p:cNvSpPr txBox="1"/>
          <p:nvPr/>
        </p:nvSpPr>
        <p:spPr>
          <a:xfrm>
            <a:off x="4427984" y="6858000"/>
            <a:ext cx="4932040" cy="52322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defRPr/>
            </a:pPr>
            <a:r>
              <a:rPr lang="tr-TR" sz="1400" b="1" spc="50" dirty="0">
                <a:ln w="11430"/>
                <a:solidFill>
                  <a:srgbClr val="002060"/>
                </a:solidFill>
                <a:effectLst>
                  <a:innerShdw blurRad="63500" dist="50800" dir="13500000">
                    <a:prstClr val="black">
                      <a:alpha val="50000"/>
                    </a:prstClr>
                  </a:innerShdw>
                </a:effectLst>
                <a:cs typeface="Arial" pitchFamily="34" charset="0"/>
              </a:rPr>
              <a:t>Detaylı Bilgi:</a:t>
            </a:r>
          </a:p>
          <a:p>
            <a:pPr algn="r">
              <a:defRPr/>
            </a:pPr>
            <a:r>
              <a:rPr lang="tr-TR" sz="1400" b="1" spc="50" dirty="0">
                <a:ln w="11430"/>
                <a:solidFill>
                  <a:srgbClr val="002060"/>
                </a:solidFill>
                <a:effectLst>
                  <a:innerShdw blurRad="63500" dist="50800" dir="13500000">
                    <a:prstClr val="black">
                      <a:alpha val="50000"/>
                    </a:prstClr>
                  </a:innerShdw>
                </a:effectLst>
                <a:cs typeface="Arial" pitchFamily="34" charset="0"/>
              </a:rPr>
              <a:t>www.</a:t>
            </a:r>
            <a:r>
              <a:rPr lang="tr-TR" sz="1400" b="1" spc="50" dirty="0" err="1">
                <a:ln w="11430"/>
                <a:solidFill>
                  <a:srgbClr val="002060"/>
                </a:solidFill>
                <a:effectLst>
                  <a:innerShdw blurRad="63500" dist="50800" dir="13500000">
                    <a:prstClr val="black">
                      <a:alpha val="50000"/>
                    </a:prstClr>
                  </a:innerShdw>
                </a:effectLst>
                <a:cs typeface="Arial" pitchFamily="34" charset="0"/>
              </a:rPr>
              <a:t>tubitak</a:t>
            </a:r>
            <a:r>
              <a:rPr lang="tr-TR" sz="1400" b="1" spc="50" dirty="0">
                <a:ln w="11430"/>
                <a:solidFill>
                  <a:srgbClr val="002060"/>
                </a:solidFill>
                <a:effectLst>
                  <a:innerShdw blurRad="63500" dist="50800" dir="13500000">
                    <a:prstClr val="black">
                      <a:alpha val="50000"/>
                    </a:prstClr>
                  </a:innerShdw>
                </a:effectLst>
                <a:cs typeface="Arial" pitchFamily="34" charset="0"/>
              </a:rPr>
              <a:t>.gov.tr/</a:t>
            </a:r>
            <a:r>
              <a:rPr lang="tr-TR" sz="1400" b="1" spc="50" dirty="0" err="1">
                <a:ln w="11430"/>
                <a:solidFill>
                  <a:srgbClr val="002060"/>
                </a:solidFill>
                <a:effectLst>
                  <a:innerShdw blurRad="63500" dist="50800" dir="13500000">
                    <a:prstClr val="black">
                      <a:alpha val="50000"/>
                    </a:prstClr>
                  </a:innerShdw>
                </a:effectLst>
                <a:cs typeface="Arial" pitchFamily="34" charset="0"/>
              </a:rPr>
              <a:t>bideb</a:t>
            </a:r>
            <a:r>
              <a:rPr lang="tr-TR" sz="1400" b="1" spc="50" dirty="0">
                <a:ln w="11430"/>
                <a:solidFill>
                  <a:srgbClr val="002060"/>
                </a:solidFill>
                <a:effectLst>
                  <a:innerShdw blurRad="63500" dist="50800" dir="13500000">
                    <a:prstClr val="black">
                      <a:alpha val="50000"/>
                    </a:prstClr>
                  </a:innerShdw>
                </a:effectLst>
                <a:cs typeface="Arial" pitchFamily="34" charset="0"/>
              </a:rPr>
              <a:t>/2238b</a:t>
            </a:r>
          </a:p>
        </p:txBody>
      </p:sp>
      <p:sp>
        <p:nvSpPr>
          <p:cNvPr id="5" name="8 Metin kutusu"/>
          <p:cNvSpPr txBox="1"/>
          <p:nvPr/>
        </p:nvSpPr>
        <p:spPr>
          <a:xfrm>
            <a:off x="323528" y="764704"/>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Proje Nasıl </a:t>
            </a:r>
            <a:r>
              <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O</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lmalıdır?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431541" y="2255696"/>
            <a:ext cx="6048672" cy="741256"/>
            <a:chOff x="3022503" y="602186"/>
            <a:chExt cx="4968400" cy="763180"/>
          </a:xfrm>
        </p:grpSpPr>
        <p:sp>
          <p:nvSpPr>
            <p:cNvPr id="10" name="Köşeli Çift Ayraç 9"/>
            <p:cNvSpPr/>
            <p:nvPr/>
          </p:nvSpPr>
          <p:spPr>
            <a:xfrm>
              <a:off x="3022503" y="602186"/>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274351" y="673752"/>
              <a:ext cx="4526140"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algn="ctr" defTabSz="711200">
                <a:spcAft>
                  <a:spcPct val="35000"/>
                </a:spcAft>
              </a:pPr>
              <a:r>
                <a:rPr lang="tr-TR" sz="1400" dirty="0"/>
                <a:t>Yarışmanın </a:t>
              </a:r>
              <a:r>
                <a:rPr lang="tr-TR" sz="1400" dirty="0" smtClean="0"/>
                <a:t>her kategorisinde ekiplerin </a:t>
              </a:r>
              <a:r>
                <a:rPr lang="tr-TR" sz="1400" b="1" dirty="0" smtClean="0"/>
                <a:t>yenilikçi </a:t>
              </a:r>
              <a:r>
                <a:rPr lang="tr-TR" sz="1400" b="1" dirty="0"/>
                <a:t>iş </a:t>
              </a:r>
              <a:r>
                <a:rPr lang="tr-TR" sz="1400" b="1" dirty="0" smtClean="0"/>
                <a:t>fikirleri </a:t>
              </a:r>
              <a:r>
                <a:rPr lang="tr-TR" sz="1400" dirty="0" smtClean="0"/>
                <a:t>getirmesi </a:t>
              </a:r>
              <a:r>
                <a:rPr lang="tr-TR" sz="1400" dirty="0"/>
                <a:t>zorunludur</a:t>
              </a:r>
              <a:r>
                <a:rPr lang="tr-TR" sz="1400" dirty="0" smtClean="0"/>
                <a:t>. Proje Başvuruları  aşağıdaki</a:t>
              </a:r>
              <a:r>
                <a:rPr lang="en-US" sz="1400" dirty="0" smtClean="0"/>
                <a:t> </a:t>
              </a:r>
              <a:r>
                <a:rPr lang="tr-TR" sz="1400" dirty="0" smtClean="0"/>
                <a:t> yenilik tanımlarına uygun olmalıdır. </a:t>
              </a:r>
              <a:endParaRPr lang="tr-TR" sz="1400" dirty="0"/>
            </a:p>
          </p:txBody>
        </p:sp>
      </p:grpSp>
      <p:grpSp>
        <p:nvGrpSpPr>
          <p:cNvPr id="20" name="Grup 19"/>
          <p:cNvGrpSpPr/>
          <p:nvPr/>
        </p:nvGrpSpPr>
        <p:grpSpPr>
          <a:xfrm>
            <a:off x="467545" y="1429967"/>
            <a:ext cx="5976664" cy="662481"/>
            <a:chOff x="3225848" y="2698633"/>
            <a:chExt cx="4691956" cy="796761"/>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329493" y="2732214"/>
              <a:ext cx="4422096"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Adaylar hali hazırda ticarileşmiş bir ürünle başvuruda bulunamazlar. </a:t>
              </a:r>
            </a:p>
          </p:txBody>
        </p:sp>
      </p:grpSp>
      <p:sp>
        <p:nvSpPr>
          <p:cNvPr id="24" name="Köşeli Çift Ayraç 23"/>
          <p:cNvSpPr/>
          <p:nvPr/>
        </p:nvSpPr>
        <p:spPr>
          <a:xfrm>
            <a:off x="2985381" y="3212976"/>
            <a:ext cx="5393612"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6" name="Metin kutusu 5"/>
          <p:cNvSpPr txBox="1"/>
          <p:nvPr/>
        </p:nvSpPr>
        <p:spPr>
          <a:xfrm>
            <a:off x="3561445" y="3381871"/>
            <a:ext cx="4787791"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Proje konusu tamamıyla yeni bir uygulama </a:t>
            </a:r>
            <a:r>
              <a:rPr lang="tr-TR" sz="1400" dirty="0" smtClean="0">
                <a:solidFill>
                  <a:schemeClr val="dk1">
                    <a:hueOff val="0"/>
                    <a:satOff val="0"/>
                    <a:lumOff val="0"/>
                    <a:alphaOff val="0"/>
                  </a:schemeClr>
                </a:solidFill>
                <a:latin typeface="+mn-lt"/>
              </a:rPr>
              <a:t>olabilir. </a:t>
            </a:r>
            <a:endParaRPr lang="tr-TR" sz="1400" dirty="0">
              <a:solidFill>
                <a:schemeClr val="dk1">
                  <a:hueOff val="0"/>
                  <a:satOff val="0"/>
                  <a:lumOff val="0"/>
                  <a:alphaOff val="0"/>
                </a:schemeClr>
              </a:solidFill>
              <a:latin typeface="+mn-lt"/>
            </a:endParaRPr>
          </a:p>
        </p:txBody>
      </p:sp>
      <p:sp>
        <p:nvSpPr>
          <p:cNvPr id="28" name="Köşeli Çift Ayraç 27"/>
          <p:cNvSpPr/>
          <p:nvPr/>
        </p:nvSpPr>
        <p:spPr>
          <a:xfrm>
            <a:off x="2985382" y="4005064"/>
            <a:ext cx="5403042"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7" name="Metin kutusu 6"/>
          <p:cNvSpPr txBox="1"/>
          <p:nvPr/>
        </p:nvSpPr>
        <p:spPr>
          <a:xfrm>
            <a:off x="3561445" y="4154294"/>
            <a:ext cx="4821723" cy="307777"/>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smtClean="0"/>
              <a:t>Proje konusu yerel </a:t>
            </a:r>
            <a:r>
              <a:rPr lang="tr-TR" dirty="0"/>
              <a:t>bölge için yeni bir </a:t>
            </a:r>
            <a:r>
              <a:rPr lang="tr-TR" dirty="0" smtClean="0"/>
              <a:t>uygulama olabilir. </a:t>
            </a:r>
            <a:endParaRPr lang="tr-TR" dirty="0"/>
          </a:p>
        </p:txBody>
      </p:sp>
      <p:sp>
        <p:nvSpPr>
          <p:cNvPr id="29" name="Köşeli Çift Ayraç 28"/>
          <p:cNvSpPr/>
          <p:nvPr/>
        </p:nvSpPr>
        <p:spPr>
          <a:xfrm>
            <a:off x="3049284" y="5733256"/>
            <a:ext cx="5282691" cy="617423"/>
          </a:xfrm>
          <a:prstGeom prst="chevron">
            <a:avLst/>
          </a:prstGeom>
          <a:solidFill>
            <a:schemeClr val="accent5">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0" name="Metin kutusu 29"/>
          <p:cNvSpPr txBox="1"/>
          <p:nvPr/>
        </p:nvSpPr>
        <p:spPr>
          <a:xfrm>
            <a:off x="3489438" y="5733256"/>
            <a:ext cx="4394930" cy="523220"/>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Proje </a:t>
            </a:r>
            <a:r>
              <a:rPr lang="tr-TR" sz="1400" dirty="0" smtClean="0">
                <a:solidFill>
                  <a:schemeClr val="dk1">
                    <a:hueOff val="0"/>
                    <a:satOff val="0"/>
                    <a:lumOff val="0"/>
                    <a:alphaOff val="0"/>
                  </a:schemeClr>
                </a:solidFill>
                <a:latin typeface="+mn-lt"/>
              </a:rPr>
              <a:t>konusu, </a:t>
            </a:r>
            <a:r>
              <a:rPr lang="tr-TR" sz="1400" dirty="0">
                <a:solidFill>
                  <a:schemeClr val="dk1">
                    <a:hueOff val="0"/>
                    <a:satOff val="0"/>
                    <a:lumOff val="0"/>
                    <a:alphaOff val="0"/>
                  </a:schemeClr>
                </a:solidFill>
                <a:latin typeface="+mn-lt"/>
              </a:rPr>
              <a:t>var olan bir uygulamanın yeni bir alanda </a:t>
            </a:r>
            <a:r>
              <a:rPr lang="tr-TR" sz="1400" dirty="0" smtClean="0">
                <a:solidFill>
                  <a:schemeClr val="dk1">
                    <a:hueOff val="0"/>
                    <a:satOff val="0"/>
                    <a:lumOff val="0"/>
                    <a:alphaOff val="0"/>
                  </a:schemeClr>
                </a:solidFill>
                <a:latin typeface="+mn-lt"/>
              </a:rPr>
              <a:t>kullanılması olabilir. </a:t>
            </a:r>
            <a:endParaRPr lang="tr-TR" sz="1400" dirty="0">
              <a:solidFill>
                <a:schemeClr val="dk1">
                  <a:hueOff val="0"/>
                  <a:satOff val="0"/>
                  <a:lumOff val="0"/>
                  <a:alphaOff val="0"/>
                </a:schemeClr>
              </a:solidFill>
              <a:latin typeface="+mn-lt"/>
            </a:endParaRPr>
          </a:p>
        </p:txBody>
      </p:sp>
      <p:sp>
        <p:nvSpPr>
          <p:cNvPr id="31" name="Köşeli Çift Ayraç 30"/>
          <p:cNvSpPr/>
          <p:nvPr/>
        </p:nvSpPr>
        <p:spPr>
          <a:xfrm>
            <a:off x="3075391" y="4869160"/>
            <a:ext cx="5303601" cy="708895"/>
          </a:xfrm>
          <a:prstGeom prst="chevron">
            <a:avLst/>
          </a:prstGeom>
          <a:solidFill>
            <a:schemeClr val="accent4">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2" name="Metin kutusu 31"/>
          <p:cNvSpPr txBox="1"/>
          <p:nvPr/>
        </p:nvSpPr>
        <p:spPr>
          <a:xfrm>
            <a:off x="3489437" y="4929983"/>
            <a:ext cx="4896545"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 konusu </a:t>
            </a:r>
            <a:r>
              <a:rPr lang="tr-TR" dirty="0" smtClean="0"/>
              <a:t>var </a:t>
            </a:r>
            <a:r>
              <a:rPr lang="tr-TR" dirty="0"/>
              <a:t>olan bir </a:t>
            </a:r>
            <a:r>
              <a:rPr lang="tr-TR" dirty="0" smtClean="0"/>
              <a:t>uygulamanın geliştirilmiş/genişletilmiş kullanımına</a:t>
            </a:r>
            <a:r>
              <a:rPr lang="tr-TR" dirty="0"/>
              <a:t>, yönelik yenilikçi fikir ve </a:t>
            </a:r>
            <a:r>
              <a:rPr lang="tr-TR" dirty="0" smtClean="0"/>
              <a:t>uygulama olabilir. </a:t>
            </a:r>
            <a:endParaRPr lang="tr-TR" dirty="0"/>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6185" y="3381871"/>
            <a:ext cx="2369608" cy="292614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459372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95288"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467544" y="1023119"/>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Kimler Başvurabilir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2992686" y="2980530"/>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395536" y="1729716"/>
            <a:ext cx="8352928" cy="806280"/>
            <a:chOff x="3022502" y="602186"/>
            <a:chExt cx="4968399" cy="806280"/>
          </a:xfrm>
        </p:grpSpPr>
        <p:sp>
          <p:nvSpPr>
            <p:cNvPr id="10" name="Köşeli Çift Ayraç 9"/>
            <p:cNvSpPr/>
            <p:nvPr/>
          </p:nvSpPr>
          <p:spPr>
            <a:xfrm>
              <a:off x="3022502" y="602186"/>
              <a:ext cx="4968399"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3322320" y="645286"/>
              <a:ext cx="4668581" cy="7631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defTabSz="711200">
                <a:lnSpc>
                  <a:spcPct val="90000"/>
                </a:lnSpc>
                <a:spcAft>
                  <a:spcPct val="35000"/>
                </a:spcAft>
              </a:pPr>
              <a:r>
                <a:rPr lang="tr-TR" sz="1400" dirty="0"/>
                <a:t>Başvuru sırasında </a:t>
              </a:r>
              <a:r>
                <a:rPr lang="tr-TR" sz="1400" b="1" dirty="0"/>
                <a:t>Türkiye’de ve KKTC’de </a:t>
              </a:r>
              <a:r>
                <a:rPr lang="tr-TR" sz="1400" dirty="0"/>
                <a:t>yer alan yükseköğretim kurumlarında </a:t>
              </a:r>
              <a:r>
                <a:rPr lang="tr-TR" sz="1400" b="1" dirty="0"/>
                <a:t>Ön Lisans veya Lisans öğrencisi </a:t>
              </a:r>
              <a:r>
                <a:rPr lang="tr-TR" sz="1400" dirty="0"/>
                <a:t>olan adaylar başvuru yapabilir. </a:t>
              </a:r>
            </a:p>
          </p:txBody>
        </p:sp>
      </p:grpSp>
      <p:grpSp>
        <p:nvGrpSpPr>
          <p:cNvPr id="17" name="Grup 16"/>
          <p:cNvGrpSpPr/>
          <p:nvPr/>
        </p:nvGrpSpPr>
        <p:grpSpPr>
          <a:xfrm>
            <a:off x="395536" y="2724514"/>
            <a:ext cx="5976664" cy="992518"/>
            <a:chOff x="3163750" y="1650409"/>
            <a:chExt cx="4821124" cy="763180"/>
          </a:xfrm>
        </p:grpSpPr>
        <p:sp>
          <p:nvSpPr>
            <p:cNvPr id="18" name="Köşeli Çift Ayraç 17"/>
            <p:cNvSpPr/>
            <p:nvPr/>
          </p:nvSpPr>
          <p:spPr>
            <a:xfrm>
              <a:off x="3163750" y="1650409"/>
              <a:ext cx="4821124" cy="763180"/>
            </a:xfrm>
            <a:prstGeom prst="chevron">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19" name="Köşeli Çift Ayraç 4"/>
            <p:cNvSpPr/>
            <p:nvPr/>
          </p:nvSpPr>
          <p:spPr>
            <a:xfrm>
              <a:off x="3335375" y="1696838"/>
              <a:ext cx="4591414" cy="6703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smtClean="0"/>
                <a:t>Adaylar</a:t>
              </a:r>
              <a:r>
                <a:rPr lang="tr-TR" sz="1400" dirty="0"/>
                <a:t>, yarışma kategorilerinden </a:t>
              </a:r>
              <a:r>
                <a:rPr lang="tr-TR" sz="1400" b="1" dirty="0"/>
                <a:t>sadece birine </a:t>
              </a:r>
              <a:r>
                <a:rPr lang="tr-TR" sz="1400" dirty="0"/>
                <a:t>başvurabilirler. Yarışmaya </a:t>
              </a:r>
              <a:r>
                <a:rPr lang="tr-TR" sz="1400" b="1" dirty="0"/>
                <a:t>bireysel olarak </a:t>
              </a:r>
              <a:r>
                <a:rPr lang="tr-TR" sz="1400" b="1" dirty="0" smtClean="0"/>
                <a:t>veya en </a:t>
              </a:r>
              <a:r>
                <a:rPr lang="tr-TR" sz="1400" b="1" dirty="0"/>
                <a:t>fazla 3 kişiden oluşan ekipler </a:t>
              </a:r>
              <a:r>
                <a:rPr lang="tr-TR" sz="1400" dirty="0"/>
                <a:t>halinde başvuru yapılabilir. </a:t>
              </a:r>
              <a:r>
                <a:rPr lang="tr-TR" sz="1400" dirty="0" smtClean="0"/>
                <a:t>Başvuru, ekip adına ekip temsilcisi tarafından yapılır.</a:t>
              </a:r>
              <a:endParaRPr lang="tr-TR" sz="1400" kern="1200" dirty="0"/>
            </a:p>
          </p:txBody>
        </p:sp>
      </p:grpSp>
      <p:grpSp>
        <p:nvGrpSpPr>
          <p:cNvPr id="20" name="Grup 19"/>
          <p:cNvGrpSpPr/>
          <p:nvPr/>
        </p:nvGrpSpPr>
        <p:grpSpPr>
          <a:xfrm>
            <a:off x="323527" y="3940718"/>
            <a:ext cx="5976665" cy="928442"/>
            <a:chOff x="3225848" y="2698633"/>
            <a:chExt cx="4691956" cy="763180"/>
          </a:xfrm>
        </p:grpSpPr>
        <p:sp>
          <p:nvSpPr>
            <p:cNvPr id="21" name="Köşeli Çift Ayraç 20"/>
            <p:cNvSpPr/>
            <p:nvPr/>
          </p:nvSpPr>
          <p:spPr>
            <a:xfrm>
              <a:off x="3225848" y="2698633"/>
              <a:ext cx="4691956" cy="763180"/>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2" name="Köşeli Çift Ayraç 4"/>
            <p:cNvSpPr/>
            <p:nvPr/>
          </p:nvSpPr>
          <p:spPr>
            <a:xfrm>
              <a:off x="3436431" y="2745733"/>
              <a:ext cx="4188126" cy="6394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Projenin 3’ten fazla kişi tarafından hazırlanması durumunda, proje ekibinin ortak kararıyla </a:t>
              </a:r>
              <a:r>
                <a:rPr lang="tr-TR" sz="1400" dirty="0" smtClean="0"/>
                <a:t>ekip üyeleri arasından </a:t>
              </a:r>
              <a:r>
                <a:rPr lang="tr-TR" sz="1400" dirty="0"/>
                <a:t>3 kişi seçilerek başvuru yapılabilir. Bu durumda ekip dışında kalanların </a:t>
              </a:r>
              <a:r>
                <a:rPr lang="tr-TR" sz="1400" dirty="0" smtClean="0"/>
                <a:t>hak talebinde bulunmayacaklarını </a:t>
              </a:r>
              <a:r>
                <a:rPr lang="tr-TR" sz="1400" dirty="0"/>
                <a:t>taahhüt eden </a:t>
              </a:r>
              <a:r>
                <a:rPr lang="tr-TR" sz="1400" b="1" dirty="0" err="1"/>
                <a:t>muvafakatnameleri</a:t>
              </a:r>
              <a:r>
                <a:rPr lang="tr-TR" sz="1400" dirty="0"/>
                <a:t> istenir.</a:t>
              </a:r>
            </a:p>
          </p:txBody>
        </p:sp>
      </p:grpSp>
      <p:sp>
        <p:nvSpPr>
          <p:cNvPr id="24" name="Köşeli Çift Ayraç 23"/>
          <p:cNvSpPr/>
          <p:nvPr/>
        </p:nvSpPr>
        <p:spPr>
          <a:xfrm>
            <a:off x="392499" y="5157192"/>
            <a:ext cx="5907693" cy="864096"/>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6" name="Köşeli Çift Ayraç 4"/>
          <p:cNvSpPr/>
          <p:nvPr/>
        </p:nvSpPr>
        <p:spPr>
          <a:xfrm>
            <a:off x="611559" y="5301208"/>
            <a:ext cx="5315091" cy="7060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8255" rIns="0" bIns="8255" numCol="1" spcCol="1270" anchor="ctr" anchorCtr="0">
            <a:noAutofit/>
          </a:bodyPr>
          <a:lstStyle/>
          <a:p>
            <a:pPr lvl="0" algn="ctr" defTabSz="577850">
              <a:lnSpc>
                <a:spcPct val="90000"/>
              </a:lnSpc>
              <a:spcAft>
                <a:spcPct val="35000"/>
              </a:spcAft>
            </a:pPr>
            <a:r>
              <a:rPr lang="tr-TR" sz="1400" dirty="0"/>
              <a:t>Adaylar istemeleri halinde projelerini </a:t>
            </a:r>
            <a:r>
              <a:rPr lang="tr-TR" sz="1400" b="1" dirty="0"/>
              <a:t>bir danışman</a:t>
            </a:r>
            <a:r>
              <a:rPr lang="tr-TR" sz="1400" dirty="0"/>
              <a:t> eşliğinde de hazırlayabilirler.</a:t>
            </a:r>
          </a:p>
        </p:txBody>
      </p:sp>
      <p:pic>
        <p:nvPicPr>
          <p:cNvPr id="27" name="Picture 2" descr="C:\Documents and Settings\burcin.alparslan\Desktop\karsilastir.jpg"/>
          <p:cNvPicPr>
            <a:picLocks noChangeAspect="1" noChangeArrowheads="1"/>
          </p:cNvPicPr>
          <p:nvPr/>
        </p:nvPicPr>
        <p:blipFill>
          <a:blip r:embed="rId3" cstate="print"/>
          <a:srcRect/>
          <a:stretch>
            <a:fillRect/>
          </a:stretch>
        </p:blipFill>
        <p:spPr bwMode="auto">
          <a:xfrm rot="514284">
            <a:off x="6161253" y="3222990"/>
            <a:ext cx="2963708" cy="2222781"/>
          </a:xfrm>
          <a:prstGeom prst="ellipse">
            <a:avLst/>
          </a:prstGeom>
          <a:ln>
            <a:noFill/>
          </a:ln>
          <a:effectLst>
            <a:softEdge rad="112500"/>
          </a:effectLst>
        </p:spPr>
      </p:pic>
    </p:spTree>
    <p:extLst>
      <p:ext uri="{BB962C8B-B14F-4D97-AF65-F5344CB8AC3E}">
        <p14:creationId xmlns="" xmlns:p14="http://schemas.microsoft.com/office/powerpoint/2010/main" val="173338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4716524"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Nasıl Yapılır ?</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2 İçerik Yer Tutucusu"/>
          <p:cNvSpPr txBox="1">
            <a:spLocks/>
          </p:cNvSpPr>
          <p:nvPr/>
        </p:nvSpPr>
        <p:spPr>
          <a:xfrm>
            <a:off x="359916" y="1458408"/>
            <a:ext cx="8136136" cy="2880171"/>
          </a:xfrm>
          <a:prstGeom prst="rect">
            <a:avLst/>
          </a:prstGeom>
        </p:spPr>
        <p:txBody>
          <a:bodyPr>
            <a:normAutofit/>
          </a:bodyPr>
          <a:lstStyle/>
          <a:p>
            <a:pPr algn="ctr" eaLnBrk="0" fontAlgn="auto" hangingPunct="0">
              <a:spcBef>
                <a:spcPct val="20000"/>
              </a:spcBef>
              <a:spcAft>
                <a:spcPts val="0"/>
              </a:spcAft>
              <a:buClr>
                <a:srgbClr val="000000"/>
              </a:buClr>
              <a:buSzPct val="100000"/>
              <a:buFont typeface="Arial" pitchFamily="34" charset="0"/>
              <a:buNone/>
              <a:defRPr/>
            </a:pPr>
            <a:endParaRPr lang="tr-TR" sz="1200" dirty="0">
              <a:solidFill>
                <a:schemeClr val="tx1">
                  <a:tint val="75000"/>
                </a:schemeClr>
              </a:solidFill>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3000" b="1" dirty="0" smtClean="0">
                <a:cs typeface="Arial" pitchFamily="34" charset="0"/>
              </a:rPr>
              <a:t>Elektronik </a:t>
            </a:r>
            <a:r>
              <a:rPr lang="tr-TR" sz="3000" b="1" dirty="0">
                <a:cs typeface="Arial" pitchFamily="34" charset="0"/>
              </a:rPr>
              <a:t>Başvuru </a:t>
            </a:r>
            <a:r>
              <a:rPr lang="tr-TR" sz="3000" b="1" dirty="0" smtClean="0">
                <a:cs typeface="Arial" pitchFamily="34" charset="0"/>
              </a:rPr>
              <a:t>Sistemi aracılığıyla başvurular alınır.  </a:t>
            </a:r>
            <a:endParaRPr lang="tr-TR" sz="3000" b="1" dirty="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20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endParaRPr lang="tr-TR" sz="1050" b="1" dirty="0" smtClean="0">
              <a:cs typeface="Arial" pitchFamily="34" charset="0"/>
            </a:endParaRPr>
          </a:p>
          <a:p>
            <a:pPr algn="ctr" eaLnBrk="0" fontAlgn="auto" hangingPunct="0">
              <a:spcBef>
                <a:spcPct val="20000"/>
              </a:spcBef>
              <a:spcAft>
                <a:spcPts val="0"/>
              </a:spcAft>
              <a:buClr>
                <a:srgbClr val="000000"/>
              </a:buClr>
              <a:buSzPct val="100000"/>
              <a:buFont typeface="Arial" pitchFamily="34" charset="0"/>
              <a:buNone/>
              <a:defRPr/>
            </a:pPr>
            <a:r>
              <a:rPr lang="tr-TR" sz="4400" b="1" dirty="0" smtClean="0">
                <a:cs typeface="Arial" pitchFamily="34" charset="0"/>
              </a:rPr>
              <a:t>ebideb.tubitak.gov.tr</a:t>
            </a:r>
            <a:endParaRPr lang="tr-TR" sz="4400" b="1" dirty="0">
              <a:cs typeface="Arial" pitchFamily="34" charset="0"/>
            </a:endParaRPr>
          </a:p>
          <a:p>
            <a:pPr algn="ctr" fontAlgn="auto">
              <a:spcBef>
                <a:spcPct val="20000"/>
              </a:spcBef>
              <a:spcAft>
                <a:spcPts val="0"/>
              </a:spcAft>
              <a:buFont typeface="Arial" pitchFamily="34" charset="0"/>
              <a:buNone/>
              <a:defRPr/>
            </a:pPr>
            <a:endParaRPr lang="tr-TR" sz="2800" dirty="0">
              <a:solidFill>
                <a:schemeClr val="tx1">
                  <a:tint val="75000"/>
                </a:schemeClr>
              </a:solidFill>
              <a:cs typeface="Arial" pitchFamily="34" charset="0"/>
            </a:endParaRPr>
          </a:p>
          <a:p>
            <a:pPr lvl="1" algn="ctr" fontAlgn="auto">
              <a:spcBef>
                <a:spcPct val="20000"/>
              </a:spcBef>
              <a:spcAft>
                <a:spcPts val="0"/>
              </a:spcAft>
              <a:buFont typeface="Arial" pitchFamily="34" charset="0"/>
              <a:buNone/>
              <a:defRPr/>
            </a:pPr>
            <a:endParaRPr lang="tr-TR" sz="2400" dirty="0">
              <a:solidFill>
                <a:schemeClr val="tx1">
                  <a:tint val="75000"/>
                </a:schemeClr>
              </a:solidFill>
              <a:cs typeface="Arial" pitchFamily="34" charset="0"/>
            </a:endParaRPr>
          </a:p>
        </p:txBody>
      </p:sp>
      <p:pic>
        <p:nvPicPr>
          <p:cNvPr id="25" name="Picture 2" descr="C:\Documents and Settings\burcin.alparslan\Desktop\Keyboard-Enter.jpg"/>
          <p:cNvPicPr>
            <a:picLocks noChangeAspect="1" noChangeArrowheads="1"/>
          </p:cNvPicPr>
          <p:nvPr/>
        </p:nvPicPr>
        <p:blipFill>
          <a:blip r:embed="rId3" cstate="print"/>
          <a:srcRect/>
          <a:stretch>
            <a:fillRect/>
          </a:stretch>
        </p:blipFill>
        <p:spPr bwMode="auto">
          <a:xfrm>
            <a:off x="5687466" y="3933056"/>
            <a:ext cx="2978855" cy="2238396"/>
          </a:xfrm>
          <a:prstGeom prst="ellipse">
            <a:avLst/>
          </a:prstGeom>
          <a:ln>
            <a:noFill/>
          </a:ln>
          <a:effectLst>
            <a:softEdge rad="112500"/>
          </a:effectLst>
        </p:spPr>
      </p:pic>
      <p:sp>
        <p:nvSpPr>
          <p:cNvPr id="4" name="Metin kutusu 3"/>
          <p:cNvSpPr txBox="1"/>
          <p:nvPr/>
        </p:nvSpPr>
        <p:spPr>
          <a:xfrm>
            <a:off x="251520" y="4551511"/>
            <a:ext cx="5400600" cy="461665"/>
          </a:xfrm>
          <a:prstGeom prst="rect">
            <a:avLst/>
          </a:prstGeom>
          <a:noFill/>
        </p:spPr>
        <p:txBody>
          <a:bodyPr wrap="square" rtlCol="0">
            <a:spAutoFit/>
          </a:bodyPr>
          <a:lstStyle/>
          <a:p>
            <a:r>
              <a:rPr lang="tr-TR" sz="2400" b="1" dirty="0"/>
              <a:t>Başvuru Tarihleri: </a:t>
            </a:r>
            <a:r>
              <a:rPr lang="tr-TR" sz="2400" b="1" u="sng" dirty="0" smtClean="0"/>
              <a:t>7-25 </a:t>
            </a:r>
            <a:r>
              <a:rPr lang="tr-TR" sz="2400" b="1" u="sng" dirty="0"/>
              <a:t>Mayıs 2018</a:t>
            </a:r>
            <a:endParaRPr lang="tr-TR" sz="2400" b="1" u="sng" dirty="0">
              <a:latin typeface="Corbel" pitchFamily="34" charset="0"/>
            </a:endParaRPr>
          </a:p>
        </p:txBody>
      </p:sp>
    </p:spTree>
    <p:extLst>
      <p:ext uri="{BB962C8B-B14F-4D97-AF65-F5344CB8AC3E}">
        <p14:creationId xmlns="" xmlns:p14="http://schemas.microsoft.com/office/powerpoint/2010/main" val="84997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230657" y="0"/>
            <a:ext cx="8064500" cy="706438"/>
          </a:xfrm>
        </p:spPr>
        <p:txBody>
          <a:bodyPr>
            <a:normAutofit/>
          </a:bodyPr>
          <a:lstStyle/>
          <a:p>
            <a:pPr>
              <a:defRPr/>
            </a:pPr>
            <a:r>
              <a:rPr lang="tr-TR" sz="2500" dirty="0" smtClean="0">
                <a:latin typeface="Arial" pitchFamily="34" charset="0"/>
                <a:cs typeface="Arial" pitchFamily="34" charset="0"/>
              </a:rPr>
              <a:t>2238 - Girişimcilik ve Yenilikçilik Yarışması</a:t>
            </a:r>
          </a:p>
        </p:txBody>
      </p:sp>
      <p:sp>
        <p:nvSpPr>
          <p:cNvPr id="5" name="8 Metin kutusu"/>
          <p:cNvSpPr txBox="1"/>
          <p:nvPr/>
        </p:nvSpPr>
        <p:spPr>
          <a:xfrm>
            <a:off x="323528" y="879103"/>
            <a:ext cx="7677472" cy="46166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Başvuru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Sırasında</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en-US" sz="2400" b="1" spc="50" dirty="0" err="1"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İstenen</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 </a:t>
            </a:r>
            <a:r>
              <a:rPr lang="tr-TR" sz="24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rPr>
              <a:t>Evrakları Nelerdir?</a:t>
            </a:r>
            <a:endParaRPr lang="tr-TR" sz="2400" b="1" spc="50" dirty="0">
              <a:ln w="11430"/>
              <a:gradFill>
                <a:gsLst>
                  <a:gs pos="25000">
                    <a:schemeClr val="accent2">
                      <a:satMod val="155000"/>
                    </a:schemeClr>
                  </a:gs>
                  <a:gs pos="100000">
                    <a:schemeClr val="accent2">
                      <a:shade val="45000"/>
                      <a:satMod val="165000"/>
                    </a:schemeClr>
                  </a:gs>
                </a:gsLst>
                <a:lin ang="5400000"/>
              </a:gradFill>
              <a:effectLst>
                <a:innerShdw blurRad="63500" dist="50800" dir="13500000">
                  <a:prstClr val="black">
                    <a:alpha val="50000"/>
                  </a:prstClr>
                </a:innerShdw>
              </a:effectLst>
              <a:cs typeface="Arial" pitchFamily="34" charset="0"/>
            </a:endParaRPr>
          </a:p>
        </p:txBody>
      </p:sp>
      <p:sp>
        <p:nvSpPr>
          <p:cNvPr id="13" name="Dikdörtgen 12"/>
          <p:cNvSpPr/>
          <p:nvPr/>
        </p:nvSpPr>
        <p:spPr>
          <a:xfrm>
            <a:off x="3280718" y="3673226"/>
            <a:ext cx="1964378" cy="13307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9" name="Grup 8"/>
          <p:cNvGrpSpPr/>
          <p:nvPr/>
        </p:nvGrpSpPr>
        <p:grpSpPr>
          <a:xfrm>
            <a:off x="936104" y="2257666"/>
            <a:ext cx="6660232" cy="739286"/>
            <a:chOff x="2810722" y="604215"/>
            <a:chExt cx="5170896" cy="763180"/>
          </a:xfrm>
        </p:grpSpPr>
        <p:sp>
          <p:nvSpPr>
            <p:cNvPr id="10" name="Köşeli Çift Ayraç 9"/>
            <p:cNvSpPr/>
            <p:nvPr/>
          </p:nvSpPr>
          <p:spPr>
            <a:xfrm>
              <a:off x="2894186" y="604215"/>
              <a:ext cx="4968400" cy="763180"/>
            </a:xfrm>
            <a:prstGeom prst="chevron">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1" name="Köşeli Çift Ayraç 4"/>
            <p:cNvSpPr/>
            <p:nvPr/>
          </p:nvSpPr>
          <p:spPr>
            <a:xfrm>
              <a:off x="2810722" y="644296"/>
              <a:ext cx="5170896" cy="6487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10160" rIns="0" bIns="10160" numCol="1" spcCol="1270" anchor="ctr" anchorCtr="0">
              <a:noAutofit/>
            </a:bodyPr>
            <a:lstStyle/>
            <a:p>
              <a:pPr lvl="0" algn="ctr" defTabSz="711200">
                <a:spcAft>
                  <a:spcPct val="35000"/>
                </a:spcAft>
              </a:pPr>
              <a:r>
                <a:rPr lang="tr-TR" sz="1400" dirty="0"/>
                <a:t>TÜBİTAK tarafından belirlenen formatta hazırlanmış Proje Dokümanı </a:t>
              </a:r>
              <a:r>
                <a:rPr lang="tr-TR" sz="1400" dirty="0" smtClean="0"/>
                <a:t>ve </a:t>
              </a:r>
              <a:r>
                <a:rPr lang="tr-TR" sz="1400" dirty="0"/>
                <a:t>İş Planı</a:t>
              </a:r>
            </a:p>
          </p:txBody>
        </p:sp>
      </p:grpSp>
      <p:sp>
        <p:nvSpPr>
          <p:cNvPr id="14" name="Köşeli Çift Ayraç 13"/>
          <p:cNvSpPr/>
          <p:nvPr/>
        </p:nvSpPr>
        <p:spPr>
          <a:xfrm>
            <a:off x="1116640" y="1434134"/>
            <a:ext cx="6353428" cy="634559"/>
          </a:xfrm>
          <a:prstGeom prst="chevron">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6" name="Köşeli Çift Ayraç 15"/>
          <p:cNvSpPr/>
          <p:nvPr/>
        </p:nvSpPr>
        <p:spPr>
          <a:xfrm>
            <a:off x="1009118" y="3212976"/>
            <a:ext cx="6433903" cy="648072"/>
          </a:xfrm>
          <a:prstGeom prst="chevron">
            <a:avLst/>
          </a:prstGeom>
          <a:solidFill>
            <a:schemeClr val="accent1">
              <a:lumMod val="20000"/>
              <a:lumOff val="80000"/>
              <a:alpha val="90000"/>
            </a:scheme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7" name="Köşeli Çift Ayraç 16"/>
          <p:cNvSpPr/>
          <p:nvPr/>
        </p:nvSpPr>
        <p:spPr>
          <a:xfrm>
            <a:off x="982072" y="4077072"/>
            <a:ext cx="6460949" cy="673031"/>
          </a:xfrm>
          <a:prstGeom prst="chevron">
            <a:avLst/>
          </a:prstGeom>
          <a:solidFill>
            <a:srgbClr val="DDDDDD">
              <a:alpha val="90000"/>
            </a:srgbClr>
          </a:solidFill>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 name="Dikdörtgen 1"/>
          <p:cNvSpPr/>
          <p:nvPr/>
        </p:nvSpPr>
        <p:spPr>
          <a:xfrm>
            <a:off x="1475656" y="1562578"/>
            <a:ext cx="5688632" cy="307777"/>
          </a:xfrm>
          <a:prstGeom prst="rect">
            <a:avLst/>
          </a:prstGeom>
        </p:spPr>
        <p:txBody>
          <a:bodyPr wrap="square">
            <a:spAutoFit/>
          </a:bodyPr>
          <a:lstStyle/>
          <a:p>
            <a:r>
              <a:rPr lang="tr-TR" sz="1400" dirty="0">
                <a:solidFill>
                  <a:schemeClr val="dk1">
                    <a:hueOff val="0"/>
                    <a:satOff val="0"/>
                    <a:lumOff val="0"/>
                    <a:alphaOff val="0"/>
                  </a:schemeClr>
                </a:solidFill>
                <a:latin typeface="+mn-lt"/>
              </a:rPr>
              <a:t>Kişinin/ekip</a:t>
            </a:r>
            <a:r>
              <a:rPr lang="tr-TR" sz="1400" dirty="0"/>
              <a:t> </a:t>
            </a:r>
            <a:r>
              <a:rPr lang="tr-TR" sz="1400" dirty="0">
                <a:solidFill>
                  <a:schemeClr val="dk1">
                    <a:hueOff val="0"/>
                    <a:satOff val="0"/>
                    <a:lumOff val="0"/>
                    <a:alphaOff val="0"/>
                  </a:schemeClr>
                </a:solidFill>
                <a:latin typeface="+mn-lt"/>
              </a:rPr>
              <a:t>üyelerinin öğrenci </a:t>
            </a:r>
            <a:r>
              <a:rPr lang="tr-TR" sz="1400" dirty="0" smtClean="0">
                <a:solidFill>
                  <a:schemeClr val="dk1">
                    <a:hueOff val="0"/>
                    <a:satOff val="0"/>
                    <a:lumOff val="0"/>
                    <a:alphaOff val="0"/>
                  </a:schemeClr>
                </a:solidFill>
                <a:latin typeface="+mn-lt"/>
              </a:rPr>
              <a:t>belgesi</a:t>
            </a:r>
            <a:endParaRPr lang="tr-TR" sz="1400" dirty="0">
              <a:solidFill>
                <a:schemeClr val="dk1">
                  <a:hueOff val="0"/>
                  <a:satOff val="0"/>
                  <a:lumOff val="0"/>
                  <a:alphaOff val="0"/>
                </a:schemeClr>
              </a:solidFill>
              <a:latin typeface="+mn-lt"/>
            </a:endParaRPr>
          </a:p>
        </p:txBody>
      </p:sp>
      <p:sp>
        <p:nvSpPr>
          <p:cNvPr id="6" name="Metin kutusu 5"/>
          <p:cNvSpPr txBox="1"/>
          <p:nvPr/>
        </p:nvSpPr>
        <p:spPr>
          <a:xfrm>
            <a:off x="1403648" y="3356992"/>
            <a:ext cx="4536504" cy="307777"/>
          </a:xfrm>
          <a:prstGeom prst="rect">
            <a:avLst/>
          </a:prstGeom>
          <a:noFill/>
        </p:spPr>
        <p:txBody>
          <a:bodyPr wrap="square" rtlCol="0">
            <a:spAutoFit/>
          </a:bodyPr>
          <a:lstStyle/>
          <a:p>
            <a:r>
              <a:rPr lang="tr-TR" sz="1400" dirty="0">
                <a:solidFill>
                  <a:schemeClr val="dk1">
                    <a:hueOff val="0"/>
                    <a:satOff val="0"/>
                    <a:lumOff val="0"/>
                    <a:alphaOff val="0"/>
                  </a:schemeClr>
                </a:solidFill>
                <a:latin typeface="+mn-lt"/>
              </a:rPr>
              <a:t>Gerekli olması halinde Etik Kurul/Yasal İzin/Özel İzin Belgesi</a:t>
            </a:r>
          </a:p>
        </p:txBody>
      </p:sp>
      <p:sp>
        <p:nvSpPr>
          <p:cNvPr id="7" name="Metin kutusu 6"/>
          <p:cNvSpPr txBox="1"/>
          <p:nvPr/>
        </p:nvSpPr>
        <p:spPr>
          <a:xfrm>
            <a:off x="1331640" y="4149080"/>
            <a:ext cx="6768752" cy="523220"/>
          </a:xfrm>
          <a:prstGeom prst="rect">
            <a:avLst/>
          </a:prstGeom>
          <a:noFill/>
        </p:spPr>
        <p:txBody>
          <a:bodyPr wrap="square" rtlCol="0">
            <a:spAutoFit/>
          </a:bodyPr>
          <a:lstStyle>
            <a:defPPr>
              <a:defRPr lang="tr-TR"/>
            </a:defPPr>
            <a:lvl1pPr>
              <a:defRPr sz="1400">
                <a:solidFill>
                  <a:schemeClr val="dk1">
                    <a:hueOff val="0"/>
                    <a:satOff val="0"/>
                    <a:lumOff val="0"/>
                    <a:alphaOff val="0"/>
                  </a:schemeClr>
                </a:solidFill>
                <a:latin typeface="+mn-lt"/>
              </a:defRPr>
            </a:lvl1pPr>
          </a:lstStyle>
          <a:p>
            <a:r>
              <a:rPr lang="tr-TR" dirty="0"/>
              <a:t>Proje 3’ten fazla kişi tarafından hazırlandıysa ekip dışında kalan </a:t>
            </a:r>
            <a:endParaRPr lang="tr-TR" dirty="0" smtClean="0"/>
          </a:p>
          <a:p>
            <a:r>
              <a:rPr lang="tr-TR" dirty="0" smtClean="0"/>
              <a:t>üyelerin </a:t>
            </a:r>
            <a:r>
              <a:rPr lang="tr-TR" dirty="0" err="1"/>
              <a:t>muvafakatnamesi</a:t>
            </a:r>
            <a:r>
              <a:rPr lang="tr-TR" dirty="0"/>
              <a:t> </a:t>
            </a:r>
          </a:p>
        </p:txBody>
      </p:sp>
      <p:sp>
        <p:nvSpPr>
          <p:cNvPr id="22" name="Metin kutusu 21"/>
          <p:cNvSpPr txBox="1"/>
          <p:nvPr/>
        </p:nvSpPr>
        <p:spPr>
          <a:xfrm>
            <a:off x="251520" y="5157192"/>
            <a:ext cx="8486472" cy="830997"/>
          </a:xfrm>
          <a:prstGeom prst="rect">
            <a:avLst/>
          </a:prstGeom>
          <a:noFill/>
        </p:spPr>
        <p:txBody>
          <a:bodyPr wrap="square" rtlCol="0">
            <a:spAutoFit/>
          </a:bodyPr>
          <a:lstStyle/>
          <a:p>
            <a:pPr algn="just"/>
            <a:r>
              <a:rPr lang="tr-TR" sz="1600" b="1" dirty="0">
                <a:solidFill>
                  <a:srgbClr val="C00000"/>
                </a:solidFill>
              </a:rPr>
              <a:t>Yukarıdaki belgelerin başvuru sırasında çevrimiçi olarak yüklenmesi yeterlidir. Başvuru </a:t>
            </a:r>
            <a:r>
              <a:rPr lang="tr-TR" sz="1600" b="1" dirty="0" smtClean="0">
                <a:solidFill>
                  <a:srgbClr val="C00000"/>
                </a:solidFill>
              </a:rPr>
              <a:t>koşullarından herhangi </a:t>
            </a:r>
            <a:r>
              <a:rPr lang="tr-TR" sz="1600" b="1" dirty="0">
                <a:solidFill>
                  <a:srgbClr val="C00000"/>
                </a:solidFill>
              </a:rPr>
              <a:t>birini sağlamayan, çevrimiçi başvurusunu onaylamayan, belgeleri tam ve uygun </a:t>
            </a:r>
            <a:r>
              <a:rPr lang="tr-TR" sz="1600" b="1" dirty="0" smtClean="0">
                <a:solidFill>
                  <a:srgbClr val="C00000"/>
                </a:solidFill>
              </a:rPr>
              <a:t>olmayan başvurular </a:t>
            </a:r>
            <a:r>
              <a:rPr lang="tr-TR" sz="1600" b="1" dirty="0">
                <a:solidFill>
                  <a:srgbClr val="C00000"/>
                </a:solidFill>
              </a:rPr>
              <a:t>işleme k</a:t>
            </a:r>
            <a:r>
              <a:rPr lang="tr-TR" sz="1600" b="1" dirty="0" smtClean="0">
                <a:solidFill>
                  <a:srgbClr val="C00000"/>
                </a:solidFill>
              </a:rPr>
              <a:t>onulmayacaktır</a:t>
            </a:r>
            <a:r>
              <a:rPr lang="tr-TR" sz="1600" b="1" dirty="0">
                <a:solidFill>
                  <a:srgbClr val="C00000"/>
                </a:solidFill>
              </a:rPr>
              <a:t>.</a:t>
            </a:r>
          </a:p>
        </p:txBody>
      </p:sp>
    </p:spTree>
    <p:extLst>
      <p:ext uri="{BB962C8B-B14F-4D97-AF65-F5344CB8AC3E}">
        <p14:creationId xmlns="" xmlns:p14="http://schemas.microsoft.com/office/powerpoint/2010/main" val="2010404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Ulusal Yenilik Sistemimizin Geleceği_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cene3d>
          <a:camera prst="orthographicFront">
            <a:rot lat="0" lon="0" rev="0"/>
          </a:camera>
          <a:lightRig rig="contrasting" dir="t">
            <a:rot lat="0" lon="0" rev="1200000"/>
          </a:lightRig>
        </a:scene3d>
        <a:sp3d contourW="19050" prstMaterial="metal">
          <a:bevelT w="88900" h="203200"/>
          <a:bevelB w="165100" h="254000"/>
        </a:sp3d>
      </a:spPr>
      <a:bodyPr spcFirstLastPara="0" vert="horz" wrap="square" lIns="216354" tIns="189034" rIns="216354" bIns="189034" numCol="1" spcCol="1270" anchor="ctr" anchorCtr="0">
        <a:noAutofit/>
      </a:bodyPr>
      <a:lstStyle>
        <a:defPPr algn="ctr" defTabSz="711200">
          <a:lnSpc>
            <a:spcPct val="90000"/>
          </a:lnSpc>
          <a:spcBef>
            <a:spcPct val="0"/>
          </a:spcBef>
          <a:spcAft>
            <a:spcPct val="35000"/>
          </a:spcAft>
          <a:defRPr b="1" u="none" kern="1200" dirty="0" smtClean="0">
            <a:latin typeface="Futura Bk BT" pitchFamily="34" charset="0"/>
          </a:defRPr>
        </a:defPPr>
      </a:lstStyle>
      <a: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a:style>
    </a:spDef>
    <a:txDef>
      <a:spPr>
        <a:noFill/>
      </a:spPr>
      <a:bodyPr wrap="square" rtlCol="0">
        <a:spAutoFit/>
      </a:bodyPr>
      <a:lstStyle>
        <a:defPPr>
          <a:defRPr dirty="0">
            <a:latin typeface="Corbel" pitchFamily="34" charset="0"/>
          </a:defRPr>
        </a:defPPr>
      </a:lstStyle>
    </a:tx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3832697</TotalTime>
  <Words>3755</Words>
  <Application>Microsoft Office PowerPoint</Application>
  <PresentationFormat>On-screen Show (4:3)</PresentationFormat>
  <Paragraphs>720</Paragraphs>
  <Slides>43</Slides>
  <Notes>27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Ulusal Yenilik Sistemimizin Geleceği_2</vt:lpstr>
      <vt:lpstr>    TÜRKİYE BİLİMSEL VE TEKNOLOJİK ARAŞTIRMA KURUMU (TÜBİTAK) </vt:lpstr>
      <vt:lpstr>Slide 2</vt:lpstr>
      <vt:lpstr>Üniversite Öğrencilerine Yönelik Yarışmalar </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2238 - Girişimcilik ve Yenilikçilik Yarışması</vt:lpstr>
      <vt:lpstr>Slide 16</vt:lpstr>
      <vt:lpstr>Üniversite Öğrencilerine Yönelik Yarışmalar </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2241-Özel Sektöre Yönelik Lisans Bitirme Tezleri Yarışması</vt:lpstr>
      <vt:lpstr>Slide 29</vt:lpstr>
      <vt:lpstr>Üniversite Öğrencilerine Yönelik Yarışmalar </vt:lpstr>
      <vt:lpstr>2242 Öncelikli Alanlarda Üniversite Öğrencileri Proje Yarışması</vt:lpstr>
      <vt:lpstr>2242 Öncelikli Alanlarda Üniversite Öğrencileri Proje Yarışması </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2242 Öncelikli Alanlarda Üniversite Öğrencileri Proje Yarışması</vt:lpstr>
      <vt:lpstr>Slide 43</vt:lpstr>
    </vt:vector>
  </TitlesOfParts>
  <Company>Tubitak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Sunumlarda İzlenmesi Gereken Esaslar</dc:title>
  <dc:creator>siir.kilkis</dc:creator>
  <cp:lastModifiedBy>Demet</cp:lastModifiedBy>
  <cp:revision>1807</cp:revision>
  <cp:lastPrinted>2015-11-13T08:06:52Z</cp:lastPrinted>
  <dcterms:created xsi:type="dcterms:W3CDTF">2012-05-25T07:31:14Z</dcterms:created>
  <dcterms:modified xsi:type="dcterms:W3CDTF">2018-03-26T09:11:06Z</dcterms:modified>
</cp:coreProperties>
</file>